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embeddedFontLst>
    <p:embeddedFont>
      <p:font typeface="MiSans" charset="-122" pitchFamily="34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29" Type="http://schemas.openxmlformats.org/officeDocument/2006/relationships/font" Target="fonts/font1.fntdata"/></Relationships>
</file>

<file path=ppt/media/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4810" y="1266825"/>
            <a:ext cx="1369695" cy="388620"/>
          </a:xfrm>
          <a:custGeom>
            <a:avLst/>
            <a:gdLst/>
            <a:ahLst/>
            <a:cxnLst/>
            <a:rect l="l" t="t" r="r" b="b"/>
            <a:pathLst>
              <a:path w="1369695" h="388620">
                <a:moveTo>
                  <a:pt x="194310" y="0"/>
                </a:moveTo>
                <a:lnTo>
                  <a:pt x="1175385" y="0"/>
                </a:lnTo>
                <a:cubicBezTo>
                  <a:pt x="1282699" y="0"/>
                  <a:pt x="1369695" y="86996"/>
                  <a:pt x="1369695" y="194310"/>
                </a:cubicBezTo>
                <a:lnTo>
                  <a:pt x="1369695" y="194310"/>
                </a:lnTo>
                <a:cubicBezTo>
                  <a:pt x="1369695" y="301624"/>
                  <a:pt x="1282699" y="388620"/>
                  <a:pt x="1175385" y="388620"/>
                </a:cubicBezTo>
                <a:lnTo>
                  <a:pt x="194310" y="388620"/>
                </a:lnTo>
                <a:cubicBezTo>
                  <a:pt x="86996" y="388620"/>
                  <a:pt x="0" y="301624"/>
                  <a:pt x="0" y="194310"/>
                </a:cubicBezTo>
                <a:lnTo>
                  <a:pt x="0" y="194310"/>
                </a:lnTo>
                <a:cubicBezTo>
                  <a:pt x="0" y="86996"/>
                  <a:pt x="86996" y="0"/>
                  <a:pt x="19431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1020" y="1377315"/>
            <a:ext cx="1123474" cy="1752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Module 2.3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2268855"/>
            <a:ext cx="11772900" cy="1504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54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การระบุปัจจัย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54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เสี่ยงเชิงระบบ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4082415"/>
            <a:ext cx="7429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ปัญหาสุขภาพไม่ได้เกิดจากพฤติกรรมอย่างเดียว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แต่มาจากระบบหลายชั้นที่ซับซ้อน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5711190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7" name="Shape 5"/>
          <p:cNvSpPr/>
          <p:nvPr/>
        </p:nvSpPr>
        <p:spPr>
          <a:xfrm>
            <a:off x="384810" y="6023610"/>
            <a:ext cx="445770" cy="445770"/>
          </a:xfrm>
          <a:custGeom>
            <a:avLst/>
            <a:gdLst/>
            <a:ahLst/>
            <a:cxnLst/>
            <a:rect l="l" t="t" r="r" b="b"/>
            <a:pathLst>
              <a:path w="445770" h="445770">
                <a:moveTo>
                  <a:pt x="222885" y="0"/>
                </a:moveTo>
                <a:lnTo>
                  <a:pt x="222885" y="0"/>
                </a:lnTo>
                <a:cubicBezTo>
                  <a:pt x="345981" y="0"/>
                  <a:pt x="445770" y="99789"/>
                  <a:pt x="445770" y="222885"/>
                </a:cubicBezTo>
                <a:lnTo>
                  <a:pt x="445770" y="222885"/>
                </a:lnTo>
                <a:cubicBezTo>
                  <a:pt x="445770" y="345981"/>
                  <a:pt x="345981" y="445770"/>
                  <a:pt x="222885" y="445770"/>
                </a:cubicBezTo>
                <a:lnTo>
                  <a:pt x="222885" y="445770"/>
                </a:lnTo>
                <a:cubicBezTo>
                  <a:pt x="99789" y="445770"/>
                  <a:pt x="0" y="345981"/>
                  <a:pt x="0" y="222885"/>
                </a:cubicBezTo>
                <a:lnTo>
                  <a:pt x="0" y="222885"/>
                </a:lnTo>
                <a:cubicBezTo>
                  <a:pt x="0" y="99789"/>
                  <a:pt x="99789" y="0"/>
                  <a:pt x="22288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33400" y="61722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9205" y="1548"/>
                </a:moveTo>
                <a:cubicBezTo>
                  <a:pt x="73640" y="-506"/>
                  <a:pt x="78760" y="-506"/>
                  <a:pt x="83195" y="1548"/>
                </a:cubicBezTo>
                <a:lnTo>
                  <a:pt x="148263" y="31611"/>
                </a:lnTo>
                <a:cubicBezTo>
                  <a:pt x="150793" y="32772"/>
                  <a:pt x="152400" y="35302"/>
                  <a:pt x="152400" y="38100"/>
                </a:cubicBezTo>
                <a:cubicBezTo>
                  <a:pt x="152400" y="40898"/>
                  <a:pt x="150793" y="43428"/>
                  <a:pt x="148263" y="44589"/>
                </a:cubicBezTo>
                <a:lnTo>
                  <a:pt x="83195" y="74652"/>
                </a:lnTo>
                <a:cubicBezTo>
                  <a:pt x="78760" y="76706"/>
                  <a:pt x="73640" y="76706"/>
                  <a:pt x="69205" y="74652"/>
                </a:cubicBezTo>
                <a:lnTo>
                  <a:pt x="4137" y="44589"/>
                </a:lnTo>
                <a:cubicBezTo>
                  <a:pt x="1607" y="43398"/>
                  <a:pt x="0" y="40868"/>
                  <a:pt x="0" y="38100"/>
                </a:cubicBezTo>
                <a:cubicBezTo>
                  <a:pt x="0" y="35332"/>
                  <a:pt x="1607" y="32772"/>
                  <a:pt x="4137" y="31611"/>
                </a:cubicBezTo>
                <a:lnTo>
                  <a:pt x="69205" y="1548"/>
                </a:lnTo>
                <a:close/>
                <a:moveTo>
                  <a:pt x="14317" y="65008"/>
                </a:moveTo>
                <a:lnTo>
                  <a:pt x="63222" y="87600"/>
                </a:lnTo>
                <a:cubicBezTo>
                  <a:pt x="71467" y="91410"/>
                  <a:pt x="80962" y="91410"/>
                  <a:pt x="89208" y="87600"/>
                </a:cubicBezTo>
                <a:lnTo>
                  <a:pt x="138113" y="65008"/>
                </a:lnTo>
                <a:lnTo>
                  <a:pt x="148263" y="69711"/>
                </a:lnTo>
                <a:cubicBezTo>
                  <a:pt x="150793" y="70872"/>
                  <a:pt x="152400" y="73402"/>
                  <a:pt x="152400" y="76200"/>
                </a:cubicBezTo>
                <a:cubicBezTo>
                  <a:pt x="152400" y="78998"/>
                  <a:pt x="150793" y="81528"/>
                  <a:pt x="148263" y="82689"/>
                </a:cubicBezTo>
                <a:lnTo>
                  <a:pt x="83195" y="112752"/>
                </a:lnTo>
                <a:cubicBezTo>
                  <a:pt x="78760" y="114806"/>
                  <a:pt x="73640" y="114806"/>
                  <a:pt x="69205" y="112752"/>
                </a:cubicBezTo>
                <a:lnTo>
                  <a:pt x="4137" y="82689"/>
                </a:lnTo>
                <a:cubicBezTo>
                  <a:pt x="1607" y="81498"/>
                  <a:pt x="0" y="78968"/>
                  <a:pt x="0" y="76200"/>
                </a:cubicBezTo>
                <a:cubicBezTo>
                  <a:pt x="0" y="73432"/>
                  <a:pt x="1607" y="70872"/>
                  <a:pt x="4137" y="69711"/>
                </a:cubicBezTo>
                <a:lnTo>
                  <a:pt x="14288" y="65008"/>
                </a:lnTo>
                <a:close/>
                <a:moveTo>
                  <a:pt x="4137" y="107811"/>
                </a:moveTo>
                <a:lnTo>
                  <a:pt x="14288" y="103108"/>
                </a:lnTo>
                <a:lnTo>
                  <a:pt x="63192" y="125700"/>
                </a:lnTo>
                <a:cubicBezTo>
                  <a:pt x="71438" y="129510"/>
                  <a:pt x="80933" y="129510"/>
                  <a:pt x="89178" y="125700"/>
                </a:cubicBezTo>
                <a:lnTo>
                  <a:pt x="138083" y="103108"/>
                </a:lnTo>
                <a:lnTo>
                  <a:pt x="148233" y="107811"/>
                </a:lnTo>
                <a:cubicBezTo>
                  <a:pt x="150763" y="108972"/>
                  <a:pt x="152370" y="111502"/>
                  <a:pt x="152370" y="114300"/>
                </a:cubicBezTo>
                <a:cubicBezTo>
                  <a:pt x="152370" y="117098"/>
                  <a:pt x="150763" y="119628"/>
                  <a:pt x="148233" y="120789"/>
                </a:cubicBezTo>
                <a:lnTo>
                  <a:pt x="83165" y="150852"/>
                </a:lnTo>
                <a:cubicBezTo>
                  <a:pt x="78730" y="152906"/>
                  <a:pt x="73610" y="152906"/>
                  <a:pt x="69175" y="150852"/>
                </a:cubicBezTo>
                <a:lnTo>
                  <a:pt x="4137" y="120789"/>
                </a:lnTo>
                <a:cubicBezTo>
                  <a:pt x="1607" y="119598"/>
                  <a:pt x="0" y="117068"/>
                  <a:pt x="0" y="114300"/>
                </a:cubicBezTo>
                <a:cubicBezTo>
                  <a:pt x="0" y="111532"/>
                  <a:pt x="1607" y="108972"/>
                  <a:pt x="4137" y="107811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9" name="Text 7"/>
          <p:cNvSpPr/>
          <p:nvPr/>
        </p:nvSpPr>
        <p:spPr>
          <a:xfrm>
            <a:off x="990600" y="6019800"/>
            <a:ext cx="72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ระยะเวลา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90600" y="6210300"/>
            <a:ext cx="742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 ชั่วโมง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036493" y="6019800"/>
            <a:ext cx="1771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ระบบสุขภาพเชิงระบบ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017443" y="6210300"/>
            <a:ext cx="1790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Systemic Risk Factors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Practical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 Mapping ปัญหากับ Building Blocks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375410"/>
            <a:ext cx="11418570" cy="1112520"/>
          </a:xfrm>
          <a:custGeom>
            <a:avLst/>
            <a:gdLst/>
            <a:ahLst/>
            <a:cxnLst/>
            <a:rect l="l" t="t" r="r" b="b"/>
            <a:pathLst>
              <a:path w="11418570" h="1112520">
                <a:moveTo>
                  <a:pt x="152404" y="0"/>
                </a:moveTo>
                <a:lnTo>
                  <a:pt x="11266166" y="0"/>
                </a:lnTo>
                <a:cubicBezTo>
                  <a:pt x="11350336" y="0"/>
                  <a:pt x="11418570" y="68234"/>
                  <a:pt x="11418570" y="152404"/>
                </a:cubicBezTo>
                <a:lnTo>
                  <a:pt x="11418570" y="960116"/>
                </a:lnTo>
                <a:cubicBezTo>
                  <a:pt x="11418570" y="1044286"/>
                  <a:pt x="11350336" y="1112520"/>
                  <a:pt x="11266166" y="1112520"/>
                </a:cubicBezTo>
                <a:lnTo>
                  <a:pt x="152404" y="1112520"/>
                </a:lnTo>
                <a:cubicBezTo>
                  <a:pt x="68234" y="1112520"/>
                  <a:pt x="0" y="1044286"/>
                  <a:pt x="0" y="960116"/>
                </a:cubicBezTo>
                <a:lnTo>
                  <a:pt x="0" y="152404"/>
                </a:lnTo>
                <a:cubicBezTo>
                  <a:pt x="0" y="68290"/>
                  <a:pt x="68290" y="0"/>
                  <a:pt x="15240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7220" y="162675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807720" y="181725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455420" y="1607823"/>
            <a:ext cx="3714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ปัญหา: อัตราตายมารดาสูง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55420" y="1988702"/>
            <a:ext cx="3686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Maternal Mortality Ratio (MMR) สูงกว่าเป้าหมาย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810" y="2685930"/>
            <a:ext cx="3674745" cy="1798320"/>
          </a:xfrm>
          <a:custGeom>
            <a:avLst/>
            <a:gdLst/>
            <a:ahLst/>
            <a:cxnLst/>
            <a:rect l="l" t="t" r="r" b="b"/>
            <a:pathLst>
              <a:path w="3674745" h="1798320">
                <a:moveTo>
                  <a:pt x="114301" y="0"/>
                </a:moveTo>
                <a:lnTo>
                  <a:pt x="3560444" y="0"/>
                </a:lnTo>
                <a:cubicBezTo>
                  <a:pt x="3623571" y="0"/>
                  <a:pt x="3674745" y="51174"/>
                  <a:pt x="3674745" y="114301"/>
                </a:cubicBezTo>
                <a:lnTo>
                  <a:pt x="3674745" y="1684019"/>
                </a:lnTo>
                <a:cubicBezTo>
                  <a:pt x="3674745" y="1747103"/>
                  <a:pt x="3623528" y="1798320"/>
                  <a:pt x="3560444" y="1798320"/>
                </a:cubicBezTo>
                <a:lnTo>
                  <a:pt x="114301" y="1798320"/>
                </a:lnTo>
                <a:cubicBezTo>
                  <a:pt x="51174" y="1798320"/>
                  <a:pt x="0" y="1747146"/>
                  <a:pt x="0" y="1684019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79120" y="288024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1" name="Shape 9"/>
          <p:cNvSpPr/>
          <p:nvPr/>
        </p:nvSpPr>
        <p:spPr>
          <a:xfrm>
            <a:off x="702945" y="299454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2381"/>
                </a:move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lose/>
                <a:moveTo>
                  <a:pt x="84534" y="95488"/>
                </a:moveTo>
                <a:cubicBezTo>
                  <a:pt x="82927" y="95339"/>
                  <a:pt x="81260" y="95250"/>
                  <a:pt x="79593" y="95250"/>
                </a:cubicBezTo>
                <a:lnTo>
                  <a:pt x="53727" y="95250"/>
                </a:lnTo>
                <a:cubicBezTo>
                  <a:pt x="52060" y="95250"/>
                  <a:pt x="50423" y="95339"/>
                  <a:pt x="48786" y="95488"/>
                </a:cubicBezTo>
                <a:lnTo>
                  <a:pt x="48786" y="115580"/>
                </a:lnTo>
                <a:cubicBezTo>
                  <a:pt x="53697" y="117842"/>
                  <a:pt x="57120" y="122813"/>
                  <a:pt x="57120" y="128558"/>
                </a:cubicBezTo>
                <a:cubicBezTo>
                  <a:pt x="57120" y="136446"/>
                  <a:pt x="50721" y="142845"/>
                  <a:pt x="42833" y="142845"/>
                </a:cubicBezTo>
                <a:cubicBezTo>
                  <a:pt x="34945" y="142845"/>
                  <a:pt x="28545" y="136446"/>
                  <a:pt x="28545" y="128558"/>
                </a:cubicBezTo>
                <a:cubicBezTo>
                  <a:pt x="28545" y="122783"/>
                  <a:pt x="31968" y="117812"/>
                  <a:pt x="36880" y="115580"/>
                </a:cubicBezTo>
                <a:lnTo>
                  <a:pt x="36880" y="98197"/>
                </a:lnTo>
                <a:cubicBezTo>
                  <a:pt x="18157" y="105073"/>
                  <a:pt x="4763" y="123111"/>
                  <a:pt x="4763" y="144244"/>
                </a:cubicBezTo>
                <a:cubicBezTo>
                  <a:pt x="4763" y="148739"/>
                  <a:pt x="8424" y="152400"/>
                  <a:pt x="12918" y="152400"/>
                </a:cubicBezTo>
                <a:lnTo>
                  <a:pt x="120402" y="152400"/>
                </a:lnTo>
                <a:cubicBezTo>
                  <a:pt x="124897" y="152400"/>
                  <a:pt x="128558" y="148739"/>
                  <a:pt x="128558" y="144244"/>
                </a:cubicBezTo>
                <a:cubicBezTo>
                  <a:pt x="128558" y="123111"/>
                  <a:pt x="115163" y="105102"/>
                  <a:pt x="96411" y="98227"/>
                </a:cubicBezTo>
                <a:lnTo>
                  <a:pt x="96411" y="109359"/>
                </a:lnTo>
                <a:cubicBezTo>
                  <a:pt x="103346" y="111800"/>
                  <a:pt x="108317" y="118437"/>
                  <a:pt x="108317" y="126206"/>
                </a:cubicBezTo>
                <a:lnTo>
                  <a:pt x="108317" y="135731"/>
                </a:lnTo>
                <a:cubicBezTo>
                  <a:pt x="108317" y="139005"/>
                  <a:pt x="105638" y="141684"/>
                  <a:pt x="102364" y="141684"/>
                </a:cubicBezTo>
                <a:cubicBezTo>
                  <a:pt x="99090" y="141684"/>
                  <a:pt x="96411" y="139005"/>
                  <a:pt x="96411" y="135731"/>
                </a:cubicBezTo>
                <a:lnTo>
                  <a:pt x="96411" y="126206"/>
                </a:lnTo>
                <a:cubicBezTo>
                  <a:pt x="96411" y="122932"/>
                  <a:pt x="93732" y="120253"/>
                  <a:pt x="90458" y="120253"/>
                </a:cubicBezTo>
                <a:cubicBezTo>
                  <a:pt x="87184" y="120253"/>
                  <a:pt x="84505" y="122932"/>
                  <a:pt x="84505" y="126206"/>
                </a:cubicBezTo>
                <a:lnTo>
                  <a:pt x="84505" y="135731"/>
                </a:lnTo>
                <a:cubicBezTo>
                  <a:pt x="84505" y="139005"/>
                  <a:pt x="81826" y="141684"/>
                  <a:pt x="78551" y="141684"/>
                </a:cubicBezTo>
                <a:cubicBezTo>
                  <a:pt x="75277" y="141684"/>
                  <a:pt x="72598" y="139005"/>
                  <a:pt x="72598" y="135731"/>
                </a:cubicBezTo>
                <a:lnTo>
                  <a:pt x="72598" y="126206"/>
                </a:lnTo>
                <a:cubicBezTo>
                  <a:pt x="72598" y="118437"/>
                  <a:pt x="77569" y="111829"/>
                  <a:pt x="84505" y="109359"/>
                </a:cubicBezTo>
                <a:lnTo>
                  <a:pt x="84505" y="9548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1074420" y="2937393"/>
            <a:ext cx="904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Workforce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79120" y="3413643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07720" y="3413643"/>
            <a:ext cx="1876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ขาดแคลนบุคลากรเฉพาะทาง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79120" y="3718443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07720" y="3718443"/>
            <a:ext cx="2524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ทักษะการจัดการภาวะฉุกเฉินไม่เพียงพอ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79120" y="4023243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07720" y="4023243"/>
            <a:ext cx="182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การกระจายบุคลากรไม่สมดุล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258270" y="2685930"/>
            <a:ext cx="3674745" cy="1798320"/>
          </a:xfrm>
          <a:custGeom>
            <a:avLst/>
            <a:gdLst/>
            <a:ahLst/>
            <a:cxnLst/>
            <a:rect l="l" t="t" r="r" b="b"/>
            <a:pathLst>
              <a:path w="3674745" h="1798320">
                <a:moveTo>
                  <a:pt x="114301" y="0"/>
                </a:moveTo>
                <a:lnTo>
                  <a:pt x="3560444" y="0"/>
                </a:lnTo>
                <a:cubicBezTo>
                  <a:pt x="3623571" y="0"/>
                  <a:pt x="3674745" y="51174"/>
                  <a:pt x="3674745" y="114301"/>
                </a:cubicBezTo>
                <a:lnTo>
                  <a:pt x="3674745" y="1684019"/>
                </a:lnTo>
                <a:cubicBezTo>
                  <a:pt x="3674745" y="1747103"/>
                  <a:pt x="3623528" y="1798320"/>
                  <a:pt x="3560444" y="1798320"/>
                </a:cubicBezTo>
                <a:lnTo>
                  <a:pt x="114301" y="1798320"/>
                </a:lnTo>
                <a:cubicBezTo>
                  <a:pt x="51174" y="1798320"/>
                  <a:pt x="0" y="1747146"/>
                  <a:pt x="0" y="1684019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4452580" y="288024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1" name="Shape 19"/>
          <p:cNvSpPr/>
          <p:nvPr/>
        </p:nvSpPr>
        <p:spPr>
          <a:xfrm>
            <a:off x="4557355" y="2994543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71438" y="7144"/>
                </a:moveTo>
                <a:cubicBezTo>
                  <a:pt x="71438" y="3185"/>
                  <a:pt x="74622" y="0"/>
                  <a:pt x="78581" y="0"/>
                </a:cubicBezTo>
                <a:lnTo>
                  <a:pt x="92869" y="0"/>
                </a:lnTo>
                <a:cubicBezTo>
                  <a:pt x="96828" y="0"/>
                  <a:pt x="100013" y="3185"/>
                  <a:pt x="100013" y="7144"/>
                </a:cubicBezTo>
                <a:lnTo>
                  <a:pt x="100013" y="23813"/>
                </a:lnTo>
                <a:lnTo>
                  <a:pt x="116681" y="23813"/>
                </a:lnTo>
                <a:cubicBezTo>
                  <a:pt x="120640" y="23813"/>
                  <a:pt x="123825" y="26997"/>
                  <a:pt x="123825" y="30956"/>
                </a:cubicBezTo>
                <a:lnTo>
                  <a:pt x="123825" y="45244"/>
                </a:lnTo>
                <a:cubicBezTo>
                  <a:pt x="123825" y="49203"/>
                  <a:pt x="120640" y="52388"/>
                  <a:pt x="116681" y="52388"/>
                </a:cubicBezTo>
                <a:lnTo>
                  <a:pt x="100013" y="52388"/>
                </a:lnTo>
                <a:lnTo>
                  <a:pt x="100013" y="69056"/>
                </a:lnTo>
                <a:cubicBezTo>
                  <a:pt x="100013" y="73015"/>
                  <a:pt x="96828" y="76200"/>
                  <a:pt x="92869" y="76200"/>
                </a:cubicBezTo>
                <a:lnTo>
                  <a:pt x="78581" y="76200"/>
                </a:lnTo>
                <a:cubicBezTo>
                  <a:pt x="74622" y="76200"/>
                  <a:pt x="71438" y="73015"/>
                  <a:pt x="71438" y="69056"/>
                </a:cubicBezTo>
                <a:lnTo>
                  <a:pt x="71438" y="52388"/>
                </a:lnTo>
                <a:lnTo>
                  <a:pt x="54769" y="52388"/>
                </a:lnTo>
                <a:cubicBezTo>
                  <a:pt x="50810" y="52388"/>
                  <a:pt x="47625" y="49203"/>
                  <a:pt x="47625" y="45244"/>
                </a:cubicBezTo>
                <a:lnTo>
                  <a:pt x="47625" y="30956"/>
                </a:lnTo>
                <a:cubicBezTo>
                  <a:pt x="47625" y="26997"/>
                  <a:pt x="50810" y="23813"/>
                  <a:pt x="54769" y="23813"/>
                </a:cubicBezTo>
                <a:lnTo>
                  <a:pt x="71438" y="23813"/>
                </a:lnTo>
                <a:lnTo>
                  <a:pt x="71438" y="7144"/>
                </a:lnTo>
                <a:close/>
                <a:moveTo>
                  <a:pt x="19854" y="114300"/>
                </a:moveTo>
                <a:lnTo>
                  <a:pt x="32504" y="101650"/>
                </a:lnTo>
                <a:cubicBezTo>
                  <a:pt x="39648" y="94506"/>
                  <a:pt x="49351" y="90488"/>
                  <a:pt x="59442" y="90488"/>
                </a:cubicBezTo>
                <a:lnTo>
                  <a:pt x="104775" y="90488"/>
                </a:lnTo>
                <a:cubicBezTo>
                  <a:pt x="110044" y="90488"/>
                  <a:pt x="114300" y="94744"/>
                  <a:pt x="114300" y="100013"/>
                </a:cubicBezTo>
                <a:cubicBezTo>
                  <a:pt x="114300" y="105281"/>
                  <a:pt x="110044" y="109537"/>
                  <a:pt x="104775" y="109537"/>
                </a:cubicBezTo>
                <a:lnTo>
                  <a:pt x="83344" y="109537"/>
                </a:lnTo>
                <a:cubicBezTo>
                  <a:pt x="79385" y="109537"/>
                  <a:pt x="76200" y="112722"/>
                  <a:pt x="76200" y="116681"/>
                </a:cubicBezTo>
                <a:cubicBezTo>
                  <a:pt x="76200" y="120640"/>
                  <a:pt x="79385" y="123825"/>
                  <a:pt x="83344" y="123825"/>
                </a:cubicBezTo>
                <a:lnTo>
                  <a:pt x="116860" y="123825"/>
                </a:lnTo>
                <a:lnTo>
                  <a:pt x="152489" y="97572"/>
                </a:lnTo>
                <a:cubicBezTo>
                  <a:pt x="157788" y="93672"/>
                  <a:pt x="165229" y="94804"/>
                  <a:pt x="169128" y="100102"/>
                </a:cubicBezTo>
                <a:cubicBezTo>
                  <a:pt x="173028" y="105400"/>
                  <a:pt x="171896" y="112841"/>
                  <a:pt x="166598" y="116741"/>
                </a:cubicBezTo>
                <a:lnTo>
                  <a:pt x="128915" y="144512"/>
                </a:lnTo>
                <a:cubicBezTo>
                  <a:pt x="121950" y="149632"/>
                  <a:pt x="113556" y="152400"/>
                  <a:pt x="104894" y="152400"/>
                </a:cubicBezTo>
                <a:lnTo>
                  <a:pt x="9525" y="152400"/>
                </a:lnTo>
                <a:cubicBezTo>
                  <a:pt x="4256" y="152400"/>
                  <a:pt x="0" y="148144"/>
                  <a:pt x="0" y="142875"/>
                </a:cubicBezTo>
                <a:lnTo>
                  <a:pt x="0" y="123825"/>
                </a:lnTo>
                <a:cubicBezTo>
                  <a:pt x="0" y="118556"/>
                  <a:pt x="4256" y="114300"/>
                  <a:pt x="9525" y="114300"/>
                </a:cubicBezTo>
                <a:lnTo>
                  <a:pt x="19854" y="1143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4947881" y="2937393"/>
            <a:ext cx="1352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Service Delivery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52580" y="3413643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81180" y="3413643"/>
            <a:ext cx="2238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คุณภาพการดูแล ANC ไม่สม่ำเสมอ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452580" y="3718443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681180" y="3718443"/>
            <a:ext cx="2457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การตรวจคัดกรองความเสี่ยงไม่ครบถ้วน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452580" y="4023243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681180" y="4023243"/>
            <a:ext cx="2409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การติดตามผู้ป่วยหลังคลอดไม่ต่อเนื่อง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31731" y="2685930"/>
            <a:ext cx="3674745" cy="1798320"/>
          </a:xfrm>
          <a:custGeom>
            <a:avLst/>
            <a:gdLst/>
            <a:ahLst/>
            <a:cxnLst/>
            <a:rect l="l" t="t" r="r" b="b"/>
            <a:pathLst>
              <a:path w="3674745" h="1798320">
                <a:moveTo>
                  <a:pt x="114301" y="0"/>
                </a:moveTo>
                <a:lnTo>
                  <a:pt x="3560444" y="0"/>
                </a:lnTo>
                <a:cubicBezTo>
                  <a:pt x="3623571" y="0"/>
                  <a:pt x="3674745" y="51174"/>
                  <a:pt x="3674745" y="114301"/>
                </a:cubicBezTo>
                <a:lnTo>
                  <a:pt x="3674745" y="1684019"/>
                </a:lnTo>
                <a:cubicBezTo>
                  <a:pt x="3674745" y="1747103"/>
                  <a:pt x="3623528" y="1798320"/>
                  <a:pt x="3560444" y="1798320"/>
                </a:cubicBezTo>
                <a:lnTo>
                  <a:pt x="114301" y="1798320"/>
                </a:lnTo>
                <a:cubicBezTo>
                  <a:pt x="51174" y="1798320"/>
                  <a:pt x="0" y="1747146"/>
                  <a:pt x="0" y="1684019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8326041" y="288024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31" name="Shape 29"/>
          <p:cNvSpPr/>
          <p:nvPr/>
        </p:nvSpPr>
        <p:spPr>
          <a:xfrm>
            <a:off x="8430816" y="2994543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lnTo>
                  <a:pt x="20032" y="133350"/>
                </a:lnTo>
                <a:cubicBezTo>
                  <a:pt x="23128" y="144334"/>
                  <a:pt x="33248" y="152400"/>
                  <a:pt x="45244" y="152400"/>
                </a:cubicBezTo>
                <a:cubicBezTo>
                  <a:pt x="57239" y="152400"/>
                  <a:pt x="67330" y="144334"/>
                  <a:pt x="70455" y="133350"/>
                </a:cubicBezTo>
                <a:lnTo>
                  <a:pt x="100995" y="133350"/>
                </a:lnTo>
                <a:cubicBezTo>
                  <a:pt x="104090" y="144334"/>
                  <a:pt x="114211" y="152400"/>
                  <a:pt x="126206" y="152400"/>
                </a:cubicBezTo>
                <a:cubicBezTo>
                  <a:pt x="138202" y="152400"/>
                  <a:pt x="148292" y="144334"/>
                  <a:pt x="151418" y="133350"/>
                </a:cubicBezTo>
                <a:lnTo>
                  <a:pt x="152400" y="133350"/>
                </a:lnTo>
                <a:cubicBezTo>
                  <a:pt x="162907" y="133350"/>
                  <a:pt x="171450" y="124807"/>
                  <a:pt x="171450" y="114300"/>
                </a:cubicBezTo>
                <a:lnTo>
                  <a:pt x="171450" y="70634"/>
                </a:lnTo>
                <a:cubicBezTo>
                  <a:pt x="171450" y="65574"/>
                  <a:pt x="169456" y="60722"/>
                  <a:pt x="165884" y="57150"/>
                </a:cubicBezTo>
                <a:lnTo>
                  <a:pt x="152400" y="43666"/>
                </a:lnTo>
                <a:cubicBezTo>
                  <a:pt x="148828" y="40094"/>
                  <a:pt x="143976" y="38100"/>
                  <a:pt x="138916" y="38100"/>
                </a:cubicBezTo>
                <a:lnTo>
                  <a:pt x="123825" y="38100"/>
                </a:lnTo>
                <a:lnTo>
                  <a:pt x="123825" y="28575"/>
                </a:lnTo>
                <a:cubicBezTo>
                  <a:pt x="123825" y="18068"/>
                  <a:pt x="115282" y="9525"/>
                  <a:pt x="104775" y="9525"/>
                </a:cubicBezTo>
                <a:lnTo>
                  <a:pt x="19050" y="9525"/>
                </a:lnTo>
                <a:close/>
                <a:moveTo>
                  <a:pt x="152400" y="70634"/>
                </a:moveTo>
                <a:lnTo>
                  <a:pt x="152400" y="85725"/>
                </a:lnTo>
                <a:lnTo>
                  <a:pt x="123825" y="85725"/>
                </a:lnTo>
                <a:lnTo>
                  <a:pt x="123825" y="57150"/>
                </a:lnTo>
                <a:lnTo>
                  <a:pt x="138916" y="57150"/>
                </a:lnTo>
                <a:lnTo>
                  <a:pt x="152400" y="70634"/>
                </a:lnTo>
                <a:close/>
                <a:moveTo>
                  <a:pt x="45244" y="114300"/>
                </a:moveTo>
                <a:cubicBezTo>
                  <a:pt x="51815" y="114300"/>
                  <a:pt x="57150" y="119635"/>
                  <a:pt x="57150" y="126206"/>
                </a:cubicBezTo>
                <a:cubicBezTo>
                  <a:pt x="57150" y="132777"/>
                  <a:pt x="51815" y="138113"/>
                  <a:pt x="45244" y="138113"/>
                </a:cubicBezTo>
                <a:cubicBezTo>
                  <a:pt x="38673" y="138113"/>
                  <a:pt x="33338" y="132777"/>
                  <a:pt x="33338" y="126206"/>
                </a:cubicBezTo>
                <a:cubicBezTo>
                  <a:pt x="33338" y="119635"/>
                  <a:pt x="38673" y="114300"/>
                  <a:pt x="45244" y="114300"/>
                </a:cubicBezTo>
                <a:close/>
                <a:moveTo>
                  <a:pt x="114300" y="126206"/>
                </a:moveTo>
                <a:cubicBezTo>
                  <a:pt x="114300" y="119635"/>
                  <a:pt x="119635" y="114300"/>
                  <a:pt x="126206" y="114300"/>
                </a:cubicBezTo>
                <a:cubicBezTo>
                  <a:pt x="132777" y="114300"/>
                  <a:pt x="138113" y="119635"/>
                  <a:pt x="138113" y="126206"/>
                </a:cubicBezTo>
                <a:cubicBezTo>
                  <a:pt x="138113" y="132777"/>
                  <a:pt x="132777" y="138113"/>
                  <a:pt x="126206" y="138113"/>
                </a:cubicBezTo>
                <a:cubicBezTo>
                  <a:pt x="119635" y="138113"/>
                  <a:pt x="114300" y="132777"/>
                  <a:pt x="114300" y="126206"/>
                </a:cubicBezTo>
                <a:close/>
                <a:moveTo>
                  <a:pt x="52388" y="40481"/>
                </a:moveTo>
                <a:cubicBezTo>
                  <a:pt x="52388" y="37862"/>
                  <a:pt x="54531" y="35719"/>
                  <a:pt x="57150" y="35719"/>
                </a:cubicBezTo>
                <a:lnTo>
                  <a:pt x="66675" y="35719"/>
                </a:lnTo>
                <a:cubicBezTo>
                  <a:pt x="69294" y="35719"/>
                  <a:pt x="71438" y="37862"/>
                  <a:pt x="71438" y="40481"/>
                </a:cubicBezTo>
                <a:lnTo>
                  <a:pt x="71438" y="52388"/>
                </a:lnTo>
                <a:lnTo>
                  <a:pt x="83344" y="52388"/>
                </a:lnTo>
                <a:cubicBezTo>
                  <a:pt x="85963" y="52388"/>
                  <a:pt x="88106" y="54531"/>
                  <a:pt x="88106" y="57150"/>
                </a:cubicBezTo>
                <a:lnTo>
                  <a:pt x="88106" y="66675"/>
                </a:lnTo>
                <a:cubicBezTo>
                  <a:pt x="88106" y="69294"/>
                  <a:pt x="85963" y="71438"/>
                  <a:pt x="83344" y="71438"/>
                </a:cubicBezTo>
                <a:lnTo>
                  <a:pt x="71438" y="71438"/>
                </a:lnTo>
                <a:lnTo>
                  <a:pt x="71438" y="83344"/>
                </a:lnTo>
                <a:cubicBezTo>
                  <a:pt x="71438" y="85963"/>
                  <a:pt x="69294" y="88106"/>
                  <a:pt x="66675" y="88106"/>
                </a:cubicBezTo>
                <a:lnTo>
                  <a:pt x="57150" y="88106"/>
                </a:lnTo>
                <a:cubicBezTo>
                  <a:pt x="54531" y="88106"/>
                  <a:pt x="52388" y="85963"/>
                  <a:pt x="52388" y="83344"/>
                </a:cubicBezTo>
                <a:lnTo>
                  <a:pt x="52388" y="71438"/>
                </a:lnTo>
                <a:lnTo>
                  <a:pt x="40481" y="71438"/>
                </a:lnTo>
                <a:cubicBezTo>
                  <a:pt x="37862" y="71438"/>
                  <a:pt x="35719" y="69294"/>
                  <a:pt x="35719" y="66675"/>
                </a:cubicBezTo>
                <a:lnTo>
                  <a:pt x="35719" y="57150"/>
                </a:lnTo>
                <a:cubicBezTo>
                  <a:pt x="35719" y="54531"/>
                  <a:pt x="37862" y="52388"/>
                  <a:pt x="40481" y="52388"/>
                </a:cubicBezTo>
                <a:lnTo>
                  <a:pt x="52388" y="52388"/>
                </a:lnTo>
                <a:lnTo>
                  <a:pt x="52388" y="4048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8821341" y="2937393"/>
            <a:ext cx="1333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Referral System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326041" y="3413643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554641" y="3413643"/>
            <a:ext cx="1095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ระบบส่งต่อล่าช้า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26041" y="3718443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554641" y="3718443"/>
            <a:ext cx="1438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ขาดระบบขนส่งฉุกเฉิน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326041" y="4023243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554641" y="4023243"/>
            <a:ext cx="2867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การประสานงานระหว่างระดับไม่มีประสิทธิภาพ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84810" y="4678562"/>
            <a:ext cx="3674745" cy="1798320"/>
          </a:xfrm>
          <a:custGeom>
            <a:avLst/>
            <a:gdLst/>
            <a:ahLst/>
            <a:cxnLst/>
            <a:rect l="l" t="t" r="r" b="b"/>
            <a:pathLst>
              <a:path w="3674745" h="1798320">
                <a:moveTo>
                  <a:pt x="114301" y="0"/>
                </a:moveTo>
                <a:lnTo>
                  <a:pt x="3560444" y="0"/>
                </a:lnTo>
                <a:cubicBezTo>
                  <a:pt x="3623571" y="0"/>
                  <a:pt x="3674745" y="51174"/>
                  <a:pt x="3674745" y="114301"/>
                </a:cubicBezTo>
                <a:lnTo>
                  <a:pt x="3674745" y="1684019"/>
                </a:lnTo>
                <a:cubicBezTo>
                  <a:pt x="3674745" y="1747103"/>
                  <a:pt x="3623528" y="1798320"/>
                  <a:pt x="3560444" y="1798320"/>
                </a:cubicBezTo>
                <a:lnTo>
                  <a:pt x="114301" y="1798320"/>
                </a:lnTo>
                <a:cubicBezTo>
                  <a:pt x="51174" y="1798320"/>
                  <a:pt x="0" y="1747146"/>
                  <a:pt x="0" y="1684019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579120" y="487287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41" name="Shape 39"/>
          <p:cNvSpPr/>
          <p:nvPr/>
        </p:nvSpPr>
        <p:spPr>
          <a:xfrm>
            <a:off x="693420" y="498717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33338"/>
                </a:moveTo>
                <a:cubicBezTo>
                  <a:pt x="19050" y="25450"/>
                  <a:pt x="25450" y="19050"/>
                  <a:pt x="33338" y="19050"/>
                </a:cubicBezTo>
                <a:cubicBezTo>
                  <a:pt x="41225" y="19050"/>
                  <a:pt x="47625" y="25450"/>
                  <a:pt x="47625" y="33338"/>
                </a:cubicBezTo>
                <a:lnTo>
                  <a:pt x="47625" y="66675"/>
                </a:lnTo>
                <a:lnTo>
                  <a:pt x="19050" y="66675"/>
                </a:lnTo>
                <a:lnTo>
                  <a:pt x="19050" y="33338"/>
                </a:lnTo>
                <a:close/>
                <a:moveTo>
                  <a:pt x="52388" y="109537"/>
                </a:moveTo>
                <a:cubicBezTo>
                  <a:pt x="52388" y="95042"/>
                  <a:pt x="57775" y="81796"/>
                  <a:pt x="66675" y="71735"/>
                </a:cubicBezTo>
                <a:lnTo>
                  <a:pt x="66675" y="33338"/>
                </a:lnTo>
                <a:cubicBezTo>
                  <a:pt x="66675" y="14913"/>
                  <a:pt x="51762" y="0"/>
                  <a:pt x="33338" y="0"/>
                </a:cubicBezTo>
                <a:cubicBezTo>
                  <a:pt x="14913" y="0"/>
                  <a:pt x="0" y="14913"/>
                  <a:pt x="0" y="33338"/>
                </a:cubicBezTo>
                <a:lnTo>
                  <a:pt x="0" y="119062"/>
                </a:lnTo>
                <a:cubicBezTo>
                  <a:pt x="0" y="137487"/>
                  <a:pt x="14913" y="152400"/>
                  <a:pt x="33338" y="152400"/>
                </a:cubicBezTo>
                <a:cubicBezTo>
                  <a:pt x="44440" y="152400"/>
                  <a:pt x="54263" y="146983"/>
                  <a:pt x="60335" y="138619"/>
                </a:cubicBezTo>
                <a:cubicBezTo>
                  <a:pt x="55275" y="130106"/>
                  <a:pt x="52388" y="120164"/>
                  <a:pt x="52388" y="109537"/>
                </a:cubicBezTo>
                <a:close/>
                <a:moveTo>
                  <a:pt x="71646" y="129600"/>
                </a:moveTo>
                <a:cubicBezTo>
                  <a:pt x="73015" y="132189"/>
                  <a:pt x="76498" y="132487"/>
                  <a:pt x="78581" y="130403"/>
                </a:cubicBezTo>
                <a:lnTo>
                  <a:pt x="130403" y="78581"/>
                </a:lnTo>
                <a:cubicBezTo>
                  <a:pt x="132487" y="76498"/>
                  <a:pt x="132189" y="73015"/>
                  <a:pt x="129600" y="71646"/>
                </a:cubicBezTo>
                <a:cubicBezTo>
                  <a:pt x="123617" y="68461"/>
                  <a:pt x="116800" y="66675"/>
                  <a:pt x="109537" y="66675"/>
                </a:cubicBezTo>
                <a:cubicBezTo>
                  <a:pt x="85874" y="66675"/>
                  <a:pt x="66675" y="85874"/>
                  <a:pt x="66675" y="109537"/>
                </a:cubicBezTo>
                <a:cubicBezTo>
                  <a:pt x="66675" y="116771"/>
                  <a:pt x="68461" y="123617"/>
                  <a:pt x="71646" y="129600"/>
                </a:cubicBezTo>
                <a:close/>
                <a:moveTo>
                  <a:pt x="88672" y="140494"/>
                </a:moveTo>
                <a:cubicBezTo>
                  <a:pt x="86588" y="142577"/>
                  <a:pt x="86886" y="146060"/>
                  <a:pt x="89475" y="147429"/>
                </a:cubicBezTo>
                <a:cubicBezTo>
                  <a:pt x="95458" y="150614"/>
                  <a:pt x="102275" y="152400"/>
                  <a:pt x="109537" y="152400"/>
                </a:cubicBezTo>
                <a:cubicBezTo>
                  <a:pt x="133201" y="152400"/>
                  <a:pt x="152400" y="133201"/>
                  <a:pt x="152400" y="109537"/>
                </a:cubicBezTo>
                <a:cubicBezTo>
                  <a:pt x="152400" y="102304"/>
                  <a:pt x="150614" y="95458"/>
                  <a:pt x="147429" y="89475"/>
                </a:cubicBezTo>
                <a:cubicBezTo>
                  <a:pt x="146060" y="86886"/>
                  <a:pt x="142577" y="86588"/>
                  <a:pt x="140494" y="88672"/>
                </a:cubicBezTo>
                <a:lnTo>
                  <a:pt x="88672" y="14049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2" name="Text 40"/>
          <p:cNvSpPr/>
          <p:nvPr/>
        </p:nvSpPr>
        <p:spPr>
          <a:xfrm>
            <a:off x="1074420" y="4930020"/>
            <a:ext cx="144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Medical Products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79120" y="5406270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07720" y="5406270"/>
            <a:ext cx="1704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ขาดยาและเวชภัณฑ์สำคัญ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79120" y="5711070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07720" y="5711070"/>
            <a:ext cx="182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อุปกรณ์การผ่าตัดไม่เพียงพอ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79120" y="6015870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07720" y="6015870"/>
            <a:ext cx="1495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เลือดสำรองไม่เพียงพอ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258270" y="4678562"/>
            <a:ext cx="3674745" cy="1798320"/>
          </a:xfrm>
          <a:custGeom>
            <a:avLst/>
            <a:gdLst/>
            <a:ahLst/>
            <a:cxnLst/>
            <a:rect l="l" t="t" r="r" b="b"/>
            <a:pathLst>
              <a:path w="3674745" h="1798320">
                <a:moveTo>
                  <a:pt x="114301" y="0"/>
                </a:moveTo>
                <a:lnTo>
                  <a:pt x="3560444" y="0"/>
                </a:lnTo>
                <a:cubicBezTo>
                  <a:pt x="3623571" y="0"/>
                  <a:pt x="3674745" y="51174"/>
                  <a:pt x="3674745" y="114301"/>
                </a:cubicBezTo>
                <a:lnTo>
                  <a:pt x="3674745" y="1684019"/>
                </a:lnTo>
                <a:cubicBezTo>
                  <a:pt x="3674745" y="1747103"/>
                  <a:pt x="3623528" y="1798320"/>
                  <a:pt x="3560444" y="1798320"/>
                </a:cubicBezTo>
                <a:lnTo>
                  <a:pt x="114301" y="1798320"/>
                </a:lnTo>
                <a:cubicBezTo>
                  <a:pt x="51174" y="1798320"/>
                  <a:pt x="0" y="1747146"/>
                  <a:pt x="0" y="1684019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4452580" y="487287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51" name="Shape 49"/>
          <p:cNvSpPr/>
          <p:nvPr/>
        </p:nvSpPr>
        <p:spPr>
          <a:xfrm>
            <a:off x="4576405" y="498717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3350" y="61258"/>
                </a:moveTo>
                <a:cubicBezTo>
                  <a:pt x="128945" y="64175"/>
                  <a:pt x="123885" y="66526"/>
                  <a:pt x="118616" y="68401"/>
                </a:cubicBezTo>
                <a:cubicBezTo>
                  <a:pt x="104626" y="73402"/>
                  <a:pt x="86261" y="76200"/>
                  <a:pt x="66675" y="76200"/>
                </a:cubicBezTo>
                <a:cubicBezTo>
                  <a:pt x="47089" y="76200"/>
                  <a:pt x="28694" y="73372"/>
                  <a:pt x="14734" y="68401"/>
                </a:cubicBezTo>
                <a:cubicBezTo>
                  <a:pt x="9495" y="66526"/>
                  <a:pt x="4405" y="64175"/>
                  <a:pt x="0" y="61258"/>
                </a:cubicBezTo>
                <a:lnTo>
                  <a:pt x="0" y="85725"/>
                </a:lnTo>
                <a:cubicBezTo>
                  <a:pt x="0" y="98881"/>
                  <a:pt x="29855" y="109537"/>
                  <a:pt x="66675" y="109537"/>
                </a:cubicBezTo>
                <a:cubicBezTo>
                  <a:pt x="103495" y="109537"/>
                  <a:pt x="133350" y="98881"/>
                  <a:pt x="133350" y="85725"/>
                </a:cubicBezTo>
                <a:lnTo>
                  <a:pt x="133350" y="61258"/>
                </a:lnTo>
                <a:close/>
                <a:moveTo>
                  <a:pt x="133350" y="38100"/>
                </a:moveTo>
                <a:lnTo>
                  <a:pt x="133350" y="23813"/>
                </a:lnTo>
                <a:cubicBezTo>
                  <a:pt x="133350" y="10656"/>
                  <a:pt x="103495" y="0"/>
                  <a:pt x="66675" y="0"/>
                </a:cubicBezTo>
                <a:cubicBezTo>
                  <a:pt x="29855" y="0"/>
                  <a:pt x="0" y="10656"/>
                  <a:pt x="0" y="23813"/>
                </a:cubicBezTo>
                <a:lnTo>
                  <a:pt x="0" y="38100"/>
                </a:lnTo>
                <a:cubicBezTo>
                  <a:pt x="0" y="51256"/>
                  <a:pt x="29855" y="61912"/>
                  <a:pt x="66675" y="61912"/>
                </a:cubicBezTo>
                <a:cubicBezTo>
                  <a:pt x="103495" y="61912"/>
                  <a:pt x="133350" y="51256"/>
                  <a:pt x="133350" y="38100"/>
                </a:cubicBezTo>
                <a:close/>
                <a:moveTo>
                  <a:pt x="118616" y="116026"/>
                </a:moveTo>
                <a:cubicBezTo>
                  <a:pt x="104656" y="120997"/>
                  <a:pt x="86291" y="123825"/>
                  <a:pt x="66675" y="123825"/>
                </a:cubicBezTo>
                <a:cubicBezTo>
                  <a:pt x="47059" y="123825"/>
                  <a:pt x="28694" y="120997"/>
                  <a:pt x="14734" y="116026"/>
                </a:cubicBezTo>
                <a:cubicBezTo>
                  <a:pt x="9495" y="114151"/>
                  <a:pt x="4405" y="111800"/>
                  <a:pt x="0" y="108883"/>
                </a:cubicBezTo>
                <a:lnTo>
                  <a:pt x="0" y="128588"/>
                </a:lnTo>
                <a:cubicBezTo>
                  <a:pt x="0" y="141744"/>
                  <a:pt x="29855" y="152400"/>
                  <a:pt x="66675" y="152400"/>
                </a:cubicBezTo>
                <a:cubicBezTo>
                  <a:pt x="103495" y="152400"/>
                  <a:pt x="133350" y="141744"/>
                  <a:pt x="133350" y="128588"/>
                </a:cubicBezTo>
                <a:lnTo>
                  <a:pt x="133350" y="108883"/>
                </a:lnTo>
                <a:cubicBezTo>
                  <a:pt x="128945" y="111800"/>
                  <a:pt x="123885" y="114151"/>
                  <a:pt x="118616" y="11602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2" name="Text 50"/>
          <p:cNvSpPr/>
          <p:nvPr/>
        </p:nvSpPr>
        <p:spPr>
          <a:xfrm>
            <a:off x="4947881" y="4930020"/>
            <a:ext cx="990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Information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4452580" y="5406270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4681180" y="540627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ข้อมูลการเฝ้าระวังไม่ครบถ้วน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4452580" y="5711070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4681180" y="5711070"/>
            <a:ext cx="2200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การบันทึกสาเหตุการตายไม่แม่นยำ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452580" y="6015870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681180" y="6015870"/>
            <a:ext cx="1428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ขาดข้อมูลเชิงคุณภาพ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131731" y="4678562"/>
            <a:ext cx="3674745" cy="1798320"/>
          </a:xfrm>
          <a:custGeom>
            <a:avLst/>
            <a:gdLst/>
            <a:ahLst/>
            <a:cxnLst/>
            <a:rect l="l" t="t" r="r" b="b"/>
            <a:pathLst>
              <a:path w="3674745" h="1798320">
                <a:moveTo>
                  <a:pt x="114301" y="0"/>
                </a:moveTo>
                <a:lnTo>
                  <a:pt x="3560444" y="0"/>
                </a:lnTo>
                <a:cubicBezTo>
                  <a:pt x="3623571" y="0"/>
                  <a:pt x="3674745" y="51174"/>
                  <a:pt x="3674745" y="114301"/>
                </a:cubicBezTo>
                <a:lnTo>
                  <a:pt x="3674745" y="1684019"/>
                </a:lnTo>
                <a:cubicBezTo>
                  <a:pt x="3674745" y="1747103"/>
                  <a:pt x="3623528" y="1798320"/>
                  <a:pt x="3560444" y="1798320"/>
                </a:cubicBezTo>
                <a:lnTo>
                  <a:pt x="114301" y="1798320"/>
                </a:lnTo>
                <a:cubicBezTo>
                  <a:pt x="51174" y="1798320"/>
                  <a:pt x="0" y="1747146"/>
                  <a:pt x="0" y="1684019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8326041" y="487287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1" name="Shape 59"/>
          <p:cNvSpPr/>
          <p:nvPr/>
        </p:nvSpPr>
        <p:spPr>
          <a:xfrm>
            <a:off x="8440341" y="498717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7150" y="19050"/>
                </a:moveTo>
                <a:cubicBezTo>
                  <a:pt x="57150" y="13781"/>
                  <a:pt x="61406" y="9525"/>
                  <a:pt x="66675" y="9525"/>
                </a:cubicBezTo>
                <a:lnTo>
                  <a:pt x="85725" y="9525"/>
                </a:lnTo>
                <a:cubicBezTo>
                  <a:pt x="90994" y="9525"/>
                  <a:pt x="95250" y="13781"/>
                  <a:pt x="95250" y="19050"/>
                </a:cubicBezTo>
                <a:lnTo>
                  <a:pt x="95250" y="38100"/>
                </a:lnTo>
                <a:cubicBezTo>
                  <a:pt x="95250" y="43369"/>
                  <a:pt x="90994" y="47625"/>
                  <a:pt x="85725" y="47625"/>
                </a:cubicBezTo>
                <a:lnTo>
                  <a:pt x="83344" y="47625"/>
                </a:lnTo>
                <a:lnTo>
                  <a:pt x="83344" y="66675"/>
                </a:lnTo>
                <a:lnTo>
                  <a:pt x="119062" y="66675"/>
                </a:lnTo>
                <a:cubicBezTo>
                  <a:pt x="130909" y="66675"/>
                  <a:pt x="140494" y="76260"/>
                  <a:pt x="140494" y="88106"/>
                </a:cubicBezTo>
                <a:lnTo>
                  <a:pt x="140494" y="104775"/>
                </a:lnTo>
                <a:lnTo>
                  <a:pt x="142875" y="104775"/>
                </a:lnTo>
                <a:cubicBezTo>
                  <a:pt x="148144" y="104775"/>
                  <a:pt x="152400" y="109031"/>
                  <a:pt x="152400" y="114300"/>
                </a:cubicBezTo>
                <a:lnTo>
                  <a:pt x="152400" y="133350"/>
                </a:lnTo>
                <a:cubicBezTo>
                  <a:pt x="152400" y="138619"/>
                  <a:pt x="148144" y="142875"/>
                  <a:pt x="142875" y="142875"/>
                </a:cubicBezTo>
                <a:lnTo>
                  <a:pt x="123825" y="142875"/>
                </a:lnTo>
                <a:cubicBezTo>
                  <a:pt x="118556" y="142875"/>
                  <a:pt x="114300" y="138619"/>
                  <a:pt x="114300" y="133350"/>
                </a:cubicBezTo>
                <a:lnTo>
                  <a:pt x="114300" y="114300"/>
                </a:lnTo>
                <a:cubicBezTo>
                  <a:pt x="114300" y="109031"/>
                  <a:pt x="118556" y="104775"/>
                  <a:pt x="123825" y="104775"/>
                </a:cubicBezTo>
                <a:lnTo>
                  <a:pt x="126206" y="104775"/>
                </a:lnTo>
                <a:lnTo>
                  <a:pt x="126206" y="88106"/>
                </a:lnTo>
                <a:cubicBezTo>
                  <a:pt x="126206" y="84147"/>
                  <a:pt x="123021" y="80962"/>
                  <a:pt x="119062" y="80962"/>
                </a:cubicBezTo>
                <a:lnTo>
                  <a:pt x="83344" y="80962"/>
                </a:lnTo>
                <a:lnTo>
                  <a:pt x="83344" y="104775"/>
                </a:lnTo>
                <a:lnTo>
                  <a:pt x="85725" y="104775"/>
                </a:lnTo>
                <a:cubicBezTo>
                  <a:pt x="90994" y="104775"/>
                  <a:pt x="95250" y="109031"/>
                  <a:pt x="95250" y="114300"/>
                </a:cubicBezTo>
                <a:lnTo>
                  <a:pt x="95250" y="133350"/>
                </a:lnTo>
                <a:cubicBezTo>
                  <a:pt x="95250" y="138619"/>
                  <a:pt x="90994" y="142875"/>
                  <a:pt x="85725" y="142875"/>
                </a:cubicBezTo>
                <a:lnTo>
                  <a:pt x="66675" y="142875"/>
                </a:lnTo>
                <a:cubicBezTo>
                  <a:pt x="61406" y="142875"/>
                  <a:pt x="57150" y="138619"/>
                  <a:pt x="57150" y="133350"/>
                </a:cubicBezTo>
                <a:lnTo>
                  <a:pt x="57150" y="114300"/>
                </a:lnTo>
                <a:cubicBezTo>
                  <a:pt x="57150" y="109031"/>
                  <a:pt x="61406" y="104775"/>
                  <a:pt x="66675" y="104775"/>
                </a:cubicBezTo>
                <a:lnTo>
                  <a:pt x="69056" y="104775"/>
                </a:lnTo>
                <a:lnTo>
                  <a:pt x="69056" y="80962"/>
                </a:lnTo>
                <a:lnTo>
                  <a:pt x="33338" y="80962"/>
                </a:lnTo>
                <a:cubicBezTo>
                  <a:pt x="29379" y="80962"/>
                  <a:pt x="26194" y="84147"/>
                  <a:pt x="26194" y="88106"/>
                </a:cubicBezTo>
                <a:lnTo>
                  <a:pt x="26194" y="104775"/>
                </a:lnTo>
                <a:lnTo>
                  <a:pt x="28575" y="104775"/>
                </a:lnTo>
                <a:cubicBezTo>
                  <a:pt x="33844" y="104775"/>
                  <a:pt x="38100" y="109031"/>
                  <a:pt x="38100" y="114300"/>
                </a:cubicBezTo>
                <a:lnTo>
                  <a:pt x="38100" y="133350"/>
                </a:lnTo>
                <a:cubicBezTo>
                  <a:pt x="38100" y="138619"/>
                  <a:pt x="33844" y="142875"/>
                  <a:pt x="28575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14300"/>
                </a:lnTo>
                <a:cubicBezTo>
                  <a:pt x="0" y="109031"/>
                  <a:pt x="4256" y="104775"/>
                  <a:pt x="9525" y="104775"/>
                </a:cubicBezTo>
                <a:lnTo>
                  <a:pt x="11906" y="104775"/>
                </a:lnTo>
                <a:lnTo>
                  <a:pt x="11906" y="88106"/>
                </a:lnTo>
                <a:cubicBezTo>
                  <a:pt x="11906" y="76260"/>
                  <a:pt x="21491" y="66675"/>
                  <a:pt x="33338" y="66675"/>
                </a:cubicBezTo>
                <a:lnTo>
                  <a:pt x="69056" y="66675"/>
                </a:lnTo>
                <a:lnTo>
                  <a:pt x="69056" y="47625"/>
                </a:lnTo>
                <a:lnTo>
                  <a:pt x="66675" y="47625"/>
                </a:lnTo>
                <a:cubicBezTo>
                  <a:pt x="61406" y="47625"/>
                  <a:pt x="57150" y="43369"/>
                  <a:pt x="57150" y="38100"/>
                </a:cubicBezTo>
                <a:lnTo>
                  <a:pt x="57150" y="1905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2" name="Text 60"/>
          <p:cNvSpPr/>
          <p:nvPr/>
        </p:nvSpPr>
        <p:spPr>
          <a:xfrm>
            <a:off x="8821341" y="4930020"/>
            <a:ext cx="1028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Governance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326041" y="5406270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8554641" y="5406270"/>
            <a:ext cx="118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นโยบายไม่ชัดเจน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8326041" y="5711070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554641" y="5711070"/>
            <a:ext cx="1733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กลไกการกำกับติดตามอ่อน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326041" y="6015870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8554641" y="6015870"/>
            <a:ext cx="2162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การประสานงานข้ามหน่วยงานไม่ดี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Comparative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SDOH vs ปัจจัยระบบสุขภาพ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874519"/>
            <a:ext cx="5551170" cy="2827020"/>
          </a:xfrm>
          <a:custGeom>
            <a:avLst/>
            <a:gdLst/>
            <a:ahLst/>
            <a:cxnLst/>
            <a:rect l="l" t="t" r="r" b="b"/>
            <a:pathLst>
              <a:path w="5551170" h="2827020">
                <a:moveTo>
                  <a:pt x="152405" y="0"/>
                </a:moveTo>
                <a:lnTo>
                  <a:pt x="5398765" y="0"/>
                </a:lnTo>
                <a:cubicBezTo>
                  <a:pt x="5482936" y="0"/>
                  <a:pt x="5551170" y="68234"/>
                  <a:pt x="5551170" y="152405"/>
                </a:cubicBezTo>
                <a:lnTo>
                  <a:pt x="5551170" y="2674615"/>
                </a:lnTo>
                <a:cubicBezTo>
                  <a:pt x="5551170" y="2758786"/>
                  <a:pt x="5482936" y="2827020"/>
                  <a:pt x="5398765" y="2827020"/>
                </a:cubicBezTo>
                <a:lnTo>
                  <a:pt x="152405" y="2827020"/>
                </a:lnTo>
                <a:cubicBezTo>
                  <a:pt x="68234" y="2827020"/>
                  <a:pt x="0" y="2758786"/>
                  <a:pt x="0" y="2674615"/>
                </a:cubicBezTo>
                <a:lnTo>
                  <a:pt x="0" y="152405"/>
                </a:lnTo>
                <a:cubicBezTo>
                  <a:pt x="0" y="68290"/>
                  <a:pt x="68290" y="0"/>
                  <a:pt x="15240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93420" y="218313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883920" y="237363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7118" y="125016"/>
                </a:moveTo>
                <a:lnTo>
                  <a:pt x="71884" y="125016"/>
                </a:lnTo>
                <a:cubicBezTo>
                  <a:pt x="73179" y="153814"/>
                  <a:pt x="79564" y="180335"/>
                  <a:pt x="88627" y="199757"/>
                </a:cubicBezTo>
                <a:cubicBezTo>
                  <a:pt x="93717" y="210696"/>
                  <a:pt x="99209" y="218420"/>
                  <a:pt x="104299" y="223153"/>
                </a:cubicBezTo>
                <a:cubicBezTo>
                  <a:pt x="109299" y="227841"/>
                  <a:pt x="112737" y="228600"/>
                  <a:pt x="114523" y="228600"/>
                </a:cubicBezTo>
                <a:cubicBezTo>
                  <a:pt x="116309" y="228600"/>
                  <a:pt x="119747" y="227841"/>
                  <a:pt x="124748" y="223153"/>
                </a:cubicBezTo>
                <a:cubicBezTo>
                  <a:pt x="129838" y="218420"/>
                  <a:pt x="135329" y="210651"/>
                  <a:pt x="140419" y="199757"/>
                </a:cubicBezTo>
                <a:cubicBezTo>
                  <a:pt x="149483" y="180335"/>
                  <a:pt x="155868" y="153814"/>
                  <a:pt x="157162" y="125016"/>
                </a:cubicBezTo>
                <a:close/>
                <a:moveTo>
                  <a:pt x="71839" y="103584"/>
                </a:moveTo>
                <a:lnTo>
                  <a:pt x="157073" y="103584"/>
                </a:lnTo>
                <a:cubicBezTo>
                  <a:pt x="155823" y="74786"/>
                  <a:pt x="149438" y="48265"/>
                  <a:pt x="140375" y="28843"/>
                </a:cubicBezTo>
                <a:cubicBezTo>
                  <a:pt x="135285" y="17949"/>
                  <a:pt x="129793" y="10180"/>
                  <a:pt x="124703" y="5447"/>
                </a:cubicBezTo>
                <a:cubicBezTo>
                  <a:pt x="119702" y="759"/>
                  <a:pt x="116265" y="0"/>
                  <a:pt x="114479" y="0"/>
                </a:cubicBezTo>
                <a:cubicBezTo>
                  <a:pt x="112693" y="0"/>
                  <a:pt x="109255" y="759"/>
                  <a:pt x="104254" y="5447"/>
                </a:cubicBezTo>
                <a:cubicBezTo>
                  <a:pt x="99164" y="10180"/>
                  <a:pt x="93672" y="17949"/>
                  <a:pt x="88582" y="28843"/>
                </a:cubicBezTo>
                <a:cubicBezTo>
                  <a:pt x="79519" y="48265"/>
                  <a:pt x="73134" y="74786"/>
                  <a:pt x="71839" y="103584"/>
                </a:cubicBezTo>
                <a:close/>
                <a:moveTo>
                  <a:pt x="50408" y="103584"/>
                </a:moveTo>
                <a:cubicBezTo>
                  <a:pt x="51971" y="65365"/>
                  <a:pt x="61838" y="29870"/>
                  <a:pt x="76260" y="6563"/>
                </a:cubicBezTo>
                <a:cubicBezTo>
                  <a:pt x="35138" y="21119"/>
                  <a:pt x="4867" y="58579"/>
                  <a:pt x="670" y="103584"/>
                </a:cubicBezTo>
                <a:lnTo>
                  <a:pt x="50408" y="103584"/>
                </a:lnTo>
                <a:close/>
                <a:moveTo>
                  <a:pt x="670" y="125016"/>
                </a:moveTo>
                <a:cubicBezTo>
                  <a:pt x="4867" y="170021"/>
                  <a:pt x="35138" y="207481"/>
                  <a:pt x="76260" y="222037"/>
                </a:cubicBezTo>
                <a:cubicBezTo>
                  <a:pt x="61838" y="198730"/>
                  <a:pt x="51971" y="163235"/>
                  <a:pt x="50408" y="125016"/>
                </a:cubicBezTo>
                <a:lnTo>
                  <a:pt x="670" y="125016"/>
                </a:lnTo>
                <a:close/>
                <a:moveTo>
                  <a:pt x="178549" y="125016"/>
                </a:moveTo>
                <a:cubicBezTo>
                  <a:pt x="176986" y="163235"/>
                  <a:pt x="167119" y="198730"/>
                  <a:pt x="152698" y="222037"/>
                </a:cubicBezTo>
                <a:cubicBezTo>
                  <a:pt x="193819" y="207437"/>
                  <a:pt x="224091" y="170021"/>
                  <a:pt x="228287" y="125016"/>
                </a:cubicBezTo>
                <a:lnTo>
                  <a:pt x="178549" y="125016"/>
                </a:lnTo>
                <a:close/>
                <a:moveTo>
                  <a:pt x="228287" y="103584"/>
                </a:moveTo>
                <a:cubicBezTo>
                  <a:pt x="224091" y="58579"/>
                  <a:pt x="193819" y="21119"/>
                  <a:pt x="152698" y="6563"/>
                </a:cubicBezTo>
                <a:cubicBezTo>
                  <a:pt x="167119" y="29870"/>
                  <a:pt x="176986" y="65365"/>
                  <a:pt x="178549" y="103584"/>
                </a:cubicBezTo>
                <a:lnTo>
                  <a:pt x="228287" y="10358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493520" y="2202182"/>
            <a:ext cx="11334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SDOH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93520" y="2545082"/>
            <a:ext cx="106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นอกระบบบริการ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12470" y="305943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0" name="Text 8"/>
          <p:cNvSpPr/>
          <p:nvPr/>
        </p:nvSpPr>
        <p:spPr>
          <a:xfrm>
            <a:off x="998220" y="3021332"/>
            <a:ext cx="1876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ปัจจัยทางสังคมและเศรษฐกิจ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12470" y="344043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2" name="Text 10"/>
          <p:cNvSpPr/>
          <p:nvPr/>
        </p:nvSpPr>
        <p:spPr>
          <a:xfrm>
            <a:off x="998220" y="3402332"/>
            <a:ext cx="1362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เงื่อนไขการดำรงชีวิต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12470" y="382143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4" name="Text 12"/>
          <p:cNvSpPr/>
          <p:nvPr/>
        </p:nvSpPr>
        <p:spPr>
          <a:xfrm>
            <a:off x="998220" y="3783332"/>
            <a:ext cx="1971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บริบทชุมชนและสภาพแวดล้อม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12470" y="420243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6" name="Text 14"/>
          <p:cNvSpPr/>
          <p:nvPr/>
        </p:nvSpPr>
        <p:spPr>
          <a:xfrm>
            <a:off x="998220" y="4164332"/>
            <a:ext cx="1504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ความเชื่อและวัฒนธรรม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52210" y="1874519"/>
            <a:ext cx="5551170" cy="2827020"/>
          </a:xfrm>
          <a:custGeom>
            <a:avLst/>
            <a:gdLst/>
            <a:ahLst/>
            <a:cxnLst/>
            <a:rect l="l" t="t" r="r" b="b"/>
            <a:pathLst>
              <a:path w="5551170" h="2827020">
                <a:moveTo>
                  <a:pt x="152405" y="0"/>
                </a:moveTo>
                <a:lnTo>
                  <a:pt x="5398765" y="0"/>
                </a:lnTo>
                <a:cubicBezTo>
                  <a:pt x="5482936" y="0"/>
                  <a:pt x="5551170" y="68234"/>
                  <a:pt x="5551170" y="152405"/>
                </a:cubicBezTo>
                <a:lnTo>
                  <a:pt x="5551170" y="2674615"/>
                </a:lnTo>
                <a:cubicBezTo>
                  <a:pt x="5551170" y="2758786"/>
                  <a:pt x="5482936" y="2827020"/>
                  <a:pt x="5398765" y="2827020"/>
                </a:cubicBezTo>
                <a:lnTo>
                  <a:pt x="152405" y="2827020"/>
                </a:lnTo>
                <a:cubicBezTo>
                  <a:pt x="68234" y="2827020"/>
                  <a:pt x="0" y="2758786"/>
                  <a:pt x="0" y="2674615"/>
                </a:cubicBezTo>
                <a:lnTo>
                  <a:pt x="0" y="152405"/>
                </a:lnTo>
                <a:cubicBezTo>
                  <a:pt x="0" y="68290"/>
                  <a:pt x="68290" y="0"/>
                  <a:pt x="15240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560820" y="218313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9" name="Shape 17"/>
          <p:cNvSpPr/>
          <p:nvPr/>
        </p:nvSpPr>
        <p:spPr>
          <a:xfrm>
            <a:off x="6737032" y="2373632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57150" y="28575"/>
                </a:moveTo>
                <a:cubicBezTo>
                  <a:pt x="57150" y="12814"/>
                  <a:pt x="69964" y="0"/>
                  <a:pt x="85725" y="0"/>
                </a:cubicBezTo>
                <a:lnTo>
                  <a:pt x="171450" y="0"/>
                </a:lnTo>
                <a:cubicBezTo>
                  <a:pt x="187211" y="0"/>
                  <a:pt x="200025" y="12814"/>
                  <a:pt x="200025" y="28575"/>
                </a:cubicBezTo>
                <a:lnTo>
                  <a:pt x="200025" y="57150"/>
                </a:lnTo>
                <a:lnTo>
                  <a:pt x="228600" y="57150"/>
                </a:lnTo>
                <a:cubicBezTo>
                  <a:pt x="244361" y="57150"/>
                  <a:pt x="257175" y="69964"/>
                  <a:pt x="257175" y="85725"/>
                </a:cubicBezTo>
                <a:lnTo>
                  <a:pt x="257175" y="200025"/>
                </a:lnTo>
                <a:cubicBezTo>
                  <a:pt x="257175" y="215786"/>
                  <a:pt x="244361" y="228600"/>
                  <a:pt x="228600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85725"/>
                </a:lnTo>
                <a:cubicBezTo>
                  <a:pt x="0" y="69964"/>
                  <a:pt x="12814" y="57150"/>
                  <a:pt x="28575" y="57150"/>
                </a:cubicBezTo>
                <a:lnTo>
                  <a:pt x="57150" y="57150"/>
                </a:lnTo>
                <a:lnTo>
                  <a:pt x="57150" y="28575"/>
                </a:lnTo>
                <a:close/>
                <a:moveTo>
                  <a:pt x="121444" y="157163"/>
                </a:moveTo>
                <a:cubicBezTo>
                  <a:pt x="113541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150019" y="207169"/>
                </a:lnTo>
                <a:lnTo>
                  <a:pt x="150019" y="171450"/>
                </a:lnTo>
                <a:cubicBezTo>
                  <a:pt x="150019" y="163547"/>
                  <a:pt x="143634" y="157163"/>
                  <a:pt x="135731" y="157163"/>
                </a:cubicBezTo>
                <a:lnTo>
                  <a:pt x="121444" y="157163"/>
                </a:lnTo>
                <a:close/>
                <a:moveTo>
                  <a:pt x="57150" y="164306"/>
                </a:moveTo>
                <a:lnTo>
                  <a:pt x="57150" y="150019"/>
                </a:lnTo>
                <a:cubicBezTo>
                  <a:pt x="57150" y="146090"/>
                  <a:pt x="53935" y="142875"/>
                  <a:pt x="50006" y="142875"/>
                </a:cubicBezTo>
                <a:lnTo>
                  <a:pt x="35719" y="142875"/>
                </a:lnTo>
                <a:cubicBezTo>
                  <a:pt x="31790" y="142875"/>
                  <a:pt x="28575" y="146090"/>
                  <a:pt x="28575" y="150019"/>
                </a:cubicBezTo>
                <a:lnTo>
                  <a:pt x="28575" y="164306"/>
                </a:lnTo>
                <a:cubicBezTo>
                  <a:pt x="28575" y="168235"/>
                  <a:pt x="31790" y="171450"/>
                  <a:pt x="35719" y="171450"/>
                </a:cubicBezTo>
                <a:lnTo>
                  <a:pt x="50006" y="171450"/>
                </a:lnTo>
                <a:cubicBezTo>
                  <a:pt x="53935" y="171450"/>
                  <a:pt x="57150" y="168235"/>
                  <a:pt x="57150" y="164306"/>
                </a:cubicBezTo>
                <a:close/>
                <a:moveTo>
                  <a:pt x="50006" y="114300"/>
                </a:moveTo>
                <a:cubicBezTo>
                  <a:pt x="53935" y="114300"/>
                  <a:pt x="57150" y="111085"/>
                  <a:pt x="57150" y="107156"/>
                </a:cubicBezTo>
                <a:lnTo>
                  <a:pt x="57150" y="92869"/>
                </a:lnTo>
                <a:cubicBezTo>
                  <a:pt x="57150" y="88940"/>
                  <a:pt x="53935" y="85725"/>
                  <a:pt x="50006" y="85725"/>
                </a:cubicBezTo>
                <a:lnTo>
                  <a:pt x="35719" y="85725"/>
                </a:lnTo>
                <a:cubicBezTo>
                  <a:pt x="31790" y="85725"/>
                  <a:pt x="28575" y="88940"/>
                  <a:pt x="28575" y="92869"/>
                </a:cubicBezTo>
                <a:lnTo>
                  <a:pt x="28575" y="107156"/>
                </a:lnTo>
                <a:cubicBezTo>
                  <a:pt x="28575" y="111085"/>
                  <a:pt x="31790" y="114300"/>
                  <a:pt x="35719" y="114300"/>
                </a:cubicBezTo>
                <a:lnTo>
                  <a:pt x="50006" y="114300"/>
                </a:lnTo>
                <a:close/>
                <a:moveTo>
                  <a:pt x="228600" y="164306"/>
                </a:moveTo>
                <a:lnTo>
                  <a:pt x="228600" y="150019"/>
                </a:lnTo>
                <a:cubicBezTo>
                  <a:pt x="228600" y="146090"/>
                  <a:pt x="225385" y="142875"/>
                  <a:pt x="221456" y="142875"/>
                </a:cubicBezTo>
                <a:lnTo>
                  <a:pt x="207169" y="142875"/>
                </a:lnTo>
                <a:cubicBezTo>
                  <a:pt x="203240" y="142875"/>
                  <a:pt x="200025" y="146090"/>
                  <a:pt x="200025" y="150019"/>
                </a:cubicBezTo>
                <a:lnTo>
                  <a:pt x="200025" y="164306"/>
                </a:lnTo>
                <a:cubicBezTo>
                  <a:pt x="200025" y="168235"/>
                  <a:pt x="203240" y="171450"/>
                  <a:pt x="207169" y="171450"/>
                </a:cubicBezTo>
                <a:lnTo>
                  <a:pt x="221456" y="171450"/>
                </a:lnTo>
                <a:cubicBezTo>
                  <a:pt x="225385" y="171450"/>
                  <a:pt x="228600" y="168235"/>
                  <a:pt x="228600" y="164306"/>
                </a:cubicBezTo>
                <a:close/>
                <a:moveTo>
                  <a:pt x="221456" y="114300"/>
                </a:moveTo>
                <a:cubicBezTo>
                  <a:pt x="225385" y="114300"/>
                  <a:pt x="228600" y="111085"/>
                  <a:pt x="228600" y="107156"/>
                </a:cubicBezTo>
                <a:lnTo>
                  <a:pt x="228600" y="92869"/>
                </a:lnTo>
                <a:cubicBezTo>
                  <a:pt x="228600" y="88940"/>
                  <a:pt x="225385" y="85725"/>
                  <a:pt x="221456" y="85725"/>
                </a:cubicBezTo>
                <a:lnTo>
                  <a:pt x="207169" y="85725"/>
                </a:lnTo>
                <a:cubicBezTo>
                  <a:pt x="203240" y="85725"/>
                  <a:pt x="200025" y="88940"/>
                  <a:pt x="200025" y="92869"/>
                </a:cubicBezTo>
                <a:lnTo>
                  <a:pt x="200025" y="107156"/>
                </a:lnTo>
                <a:cubicBezTo>
                  <a:pt x="200025" y="111085"/>
                  <a:pt x="203240" y="114300"/>
                  <a:pt x="207169" y="114300"/>
                </a:cubicBezTo>
                <a:lnTo>
                  <a:pt x="221456" y="114300"/>
                </a:lnTo>
                <a:close/>
                <a:moveTo>
                  <a:pt x="117872" y="46434"/>
                </a:moveTo>
                <a:lnTo>
                  <a:pt x="117872" y="60722"/>
                </a:lnTo>
                <a:lnTo>
                  <a:pt x="103584" y="60722"/>
                </a:lnTo>
                <a:cubicBezTo>
                  <a:pt x="99655" y="60722"/>
                  <a:pt x="96441" y="63937"/>
                  <a:pt x="96441" y="67866"/>
                </a:cubicBezTo>
                <a:lnTo>
                  <a:pt x="96441" y="75009"/>
                </a:lnTo>
                <a:cubicBezTo>
                  <a:pt x="96441" y="78938"/>
                  <a:pt x="99655" y="82153"/>
                  <a:pt x="103584" y="82153"/>
                </a:cubicBezTo>
                <a:lnTo>
                  <a:pt x="117872" y="82153"/>
                </a:lnTo>
                <a:lnTo>
                  <a:pt x="117872" y="96441"/>
                </a:lnTo>
                <a:cubicBezTo>
                  <a:pt x="117872" y="100370"/>
                  <a:pt x="121087" y="103584"/>
                  <a:pt x="125016" y="103584"/>
                </a:cubicBezTo>
                <a:lnTo>
                  <a:pt x="132159" y="103584"/>
                </a:lnTo>
                <a:cubicBezTo>
                  <a:pt x="136088" y="103584"/>
                  <a:pt x="139303" y="100370"/>
                  <a:pt x="139303" y="96441"/>
                </a:cubicBezTo>
                <a:lnTo>
                  <a:pt x="139303" y="82153"/>
                </a:lnTo>
                <a:lnTo>
                  <a:pt x="153591" y="82153"/>
                </a:lnTo>
                <a:cubicBezTo>
                  <a:pt x="157520" y="82153"/>
                  <a:pt x="160734" y="78938"/>
                  <a:pt x="160734" y="75009"/>
                </a:cubicBezTo>
                <a:lnTo>
                  <a:pt x="160734" y="67866"/>
                </a:lnTo>
                <a:cubicBezTo>
                  <a:pt x="160734" y="63937"/>
                  <a:pt x="157520" y="60722"/>
                  <a:pt x="153591" y="60722"/>
                </a:cubicBezTo>
                <a:lnTo>
                  <a:pt x="139303" y="60722"/>
                </a:lnTo>
                <a:lnTo>
                  <a:pt x="139303" y="46434"/>
                </a:lnTo>
                <a:cubicBezTo>
                  <a:pt x="139303" y="42505"/>
                  <a:pt x="136088" y="39291"/>
                  <a:pt x="132159" y="39291"/>
                </a:cubicBezTo>
                <a:lnTo>
                  <a:pt x="125016" y="39291"/>
                </a:lnTo>
                <a:cubicBezTo>
                  <a:pt x="121087" y="39291"/>
                  <a:pt x="117872" y="42505"/>
                  <a:pt x="117872" y="4643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0" name="Text 18"/>
          <p:cNvSpPr/>
          <p:nvPr/>
        </p:nvSpPr>
        <p:spPr>
          <a:xfrm>
            <a:off x="7360920" y="2202182"/>
            <a:ext cx="20383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 System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360920" y="2545082"/>
            <a:ext cx="1971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ในระบบบริการ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579870" y="305943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3" name="Text 21"/>
          <p:cNvSpPr/>
          <p:nvPr/>
        </p:nvSpPr>
        <p:spPr>
          <a:xfrm>
            <a:off x="6865620" y="3021332"/>
            <a:ext cx="1666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โครงสร้างและกระบวนการ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579870" y="344043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5" name="Text 23"/>
          <p:cNvSpPr/>
          <p:nvPr/>
        </p:nvSpPr>
        <p:spPr>
          <a:xfrm>
            <a:off x="6865620" y="3402332"/>
            <a:ext cx="144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ทรัพยากรและบุคลากร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579870" y="382143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7" name="Text 25"/>
          <p:cNvSpPr/>
          <p:nvPr/>
        </p:nvSpPr>
        <p:spPr>
          <a:xfrm>
            <a:off x="6865620" y="3783332"/>
            <a:ext cx="120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นโยบายและกลไก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579870" y="420243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9" name="Text 27"/>
          <p:cNvSpPr/>
          <p:nvPr/>
        </p:nvSpPr>
        <p:spPr>
          <a:xfrm>
            <a:off x="6865620" y="4164332"/>
            <a:ext cx="160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การจัดการและกำกับดูแล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4810" y="4937760"/>
            <a:ext cx="11418570" cy="1036320"/>
          </a:xfrm>
          <a:custGeom>
            <a:avLst/>
            <a:gdLst/>
            <a:ahLst/>
            <a:cxnLst/>
            <a:rect l="l" t="t" r="r" b="b"/>
            <a:pathLst>
              <a:path w="11418570" h="1036320">
                <a:moveTo>
                  <a:pt x="152401" y="0"/>
                </a:moveTo>
                <a:lnTo>
                  <a:pt x="11266169" y="0"/>
                </a:lnTo>
                <a:cubicBezTo>
                  <a:pt x="11350338" y="0"/>
                  <a:pt x="11418570" y="68232"/>
                  <a:pt x="11418570" y="152401"/>
                </a:cubicBezTo>
                <a:lnTo>
                  <a:pt x="11418570" y="883919"/>
                </a:lnTo>
                <a:cubicBezTo>
                  <a:pt x="11418570" y="968088"/>
                  <a:pt x="11350338" y="1036320"/>
                  <a:pt x="11266169" y="1036320"/>
                </a:cubicBezTo>
                <a:lnTo>
                  <a:pt x="152401" y="1036320"/>
                </a:lnTo>
                <a:cubicBezTo>
                  <a:pt x="68232" y="1036320"/>
                  <a:pt x="0" y="968088"/>
                  <a:pt x="0" y="8839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1D1D1D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38651" y="5284468"/>
            <a:ext cx="385763" cy="342900"/>
          </a:xfrm>
          <a:custGeom>
            <a:avLst/>
            <a:gdLst/>
            <a:ahLst/>
            <a:cxnLst/>
            <a:rect l="l" t="t" r="r" b="b"/>
            <a:pathLst>
              <a:path w="385763" h="342900">
                <a:moveTo>
                  <a:pt x="280950" y="64294"/>
                </a:moveTo>
                <a:cubicBezTo>
                  <a:pt x="269833" y="64294"/>
                  <a:pt x="259050" y="67308"/>
                  <a:pt x="249607" y="72799"/>
                </a:cubicBezTo>
                <a:cubicBezTo>
                  <a:pt x="239025" y="62084"/>
                  <a:pt x="226702" y="53109"/>
                  <a:pt x="213107" y="46345"/>
                </a:cubicBezTo>
                <a:cubicBezTo>
                  <a:pt x="231993" y="30272"/>
                  <a:pt x="256036" y="21431"/>
                  <a:pt x="280950" y="21431"/>
                </a:cubicBezTo>
                <a:cubicBezTo>
                  <a:pt x="338815" y="21431"/>
                  <a:pt x="385763" y="68312"/>
                  <a:pt x="385763" y="126243"/>
                </a:cubicBezTo>
                <a:cubicBezTo>
                  <a:pt x="385763" y="154037"/>
                  <a:pt x="374712" y="180692"/>
                  <a:pt x="355089" y="200315"/>
                </a:cubicBezTo>
                <a:lnTo>
                  <a:pt x="307471" y="247933"/>
                </a:lnTo>
                <a:cubicBezTo>
                  <a:pt x="287848" y="267556"/>
                  <a:pt x="261193" y="278606"/>
                  <a:pt x="233400" y="278606"/>
                </a:cubicBezTo>
                <a:cubicBezTo>
                  <a:pt x="175535" y="278606"/>
                  <a:pt x="128588" y="231725"/>
                  <a:pt x="128588" y="173794"/>
                </a:cubicBezTo>
                <a:cubicBezTo>
                  <a:pt x="128588" y="172789"/>
                  <a:pt x="128588" y="171785"/>
                  <a:pt x="128654" y="170780"/>
                </a:cubicBezTo>
                <a:cubicBezTo>
                  <a:pt x="128989" y="158926"/>
                  <a:pt x="138834" y="149617"/>
                  <a:pt x="150688" y="149952"/>
                </a:cubicBezTo>
                <a:cubicBezTo>
                  <a:pt x="162543" y="150287"/>
                  <a:pt x="171852" y="160132"/>
                  <a:pt x="171517" y="171986"/>
                </a:cubicBezTo>
                <a:cubicBezTo>
                  <a:pt x="171517" y="172589"/>
                  <a:pt x="171517" y="173191"/>
                  <a:pt x="171517" y="173727"/>
                </a:cubicBezTo>
                <a:cubicBezTo>
                  <a:pt x="171517" y="207950"/>
                  <a:pt x="199244" y="235677"/>
                  <a:pt x="233467" y="235677"/>
                </a:cubicBezTo>
                <a:cubicBezTo>
                  <a:pt x="249875" y="235677"/>
                  <a:pt x="265614" y="229180"/>
                  <a:pt x="277267" y="217527"/>
                </a:cubicBezTo>
                <a:lnTo>
                  <a:pt x="324884" y="169910"/>
                </a:lnTo>
                <a:cubicBezTo>
                  <a:pt x="336471" y="158323"/>
                  <a:pt x="343034" y="142518"/>
                  <a:pt x="343034" y="126110"/>
                </a:cubicBezTo>
                <a:cubicBezTo>
                  <a:pt x="343034" y="91886"/>
                  <a:pt x="315307" y="64160"/>
                  <a:pt x="281084" y="64160"/>
                </a:cubicBezTo>
                <a:close/>
                <a:moveTo>
                  <a:pt x="184309" y="116064"/>
                </a:moveTo>
                <a:cubicBezTo>
                  <a:pt x="183036" y="115528"/>
                  <a:pt x="181764" y="114791"/>
                  <a:pt x="180625" y="113987"/>
                </a:cubicBezTo>
                <a:cubicBezTo>
                  <a:pt x="172187" y="109634"/>
                  <a:pt x="162543" y="107156"/>
                  <a:pt x="152430" y="107156"/>
                </a:cubicBezTo>
                <a:cubicBezTo>
                  <a:pt x="136021" y="107156"/>
                  <a:pt x="120283" y="113653"/>
                  <a:pt x="108630" y="125306"/>
                </a:cubicBezTo>
                <a:lnTo>
                  <a:pt x="61012" y="172923"/>
                </a:lnTo>
                <a:cubicBezTo>
                  <a:pt x="49426" y="184510"/>
                  <a:pt x="42863" y="200315"/>
                  <a:pt x="42863" y="216724"/>
                </a:cubicBezTo>
                <a:cubicBezTo>
                  <a:pt x="42863" y="250947"/>
                  <a:pt x="70589" y="278673"/>
                  <a:pt x="104812" y="278673"/>
                </a:cubicBezTo>
                <a:cubicBezTo>
                  <a:pt x="115863" y="278673"/>
                  <a:pt x="126645" y="275726"/>
                  <a:pt x="136088" y="270235"/>
                </a:cubicBezTo>
                <a:cubicBezTo>
                  <a:pt x="146670" y="280950"/>
                  <a:pt x="158993" y="289925"/>
                  <a:pt x="172656" y="296689"/>
                </a:cubicBezTo>
                <a:cubicBezTo>
                  <a:pt x="153769" y="312695"/>
                  <a:pt x="129793" y="321603"/>
                  <a:pt x="104812" y="321603"/>
                </a:cubicBezTo>
                <a:cubicBezTo>
                  <a:pt x="46948" y="321603"/>
                  <a:pt x="0" y="274722"/>
                  <a:pt x="0" y="216790"/>
                </a:cubicBezTo>
                <a:cubicBezTo>
                  <a:pt x="0" y="188997"/>
                  <a:pt x="11050" y="162342"/>
                  <a:pt x="30673" y="142719"/>
                </a:cubicBezTo>
                <a:lnTo>
                  <a:pt x="78291" y="95101"/>
                </a:lnTo>
                <a:cubicBezTo>
                  <a:pt x="97914" y="75478"/>
                  <a:pt x="124569" y="64428"/>
                  <a:pt x="152363" y="64428"/>
                </a:cubicBezTo>
                <a:cubicBezTo>
                  <a:pt x="210361" y="64428"/>
                  <a:pt x="257175" y="111710"/>
                  <a:pt x="257175" y="169508"/>
                </a:cubicBezTo>
                <a:cubicBezTo>
                  <a:pt x="257175" y="170378"/>
                  <a:pt x="257175" y="171249"/>
                  <a:pt x="257175" y="172120"/>
                </a:cubicBezTo>
                <a:cubicBezTo>
                  <a:pt x="256907" y="183974"/>
                  <a:pt x="247062" y="193283"/>
                  <a:pt x="235208" y="193015"/>
                </a:cubicBezTo>
                <a:cubicBezTo>
                  <a:pt x="223354" y="192747"/>
                  <a:pt x="214045" y="182902"/>
                  <a:pt x="214313" y="171048"/>
                </a:cubicBezTo>
                <a:cubicBezTo>
                  <a:pt x="214313" y="170512"/>
                  <a:pt x="214313" y="170044"/>
                  <a:pt x="214313" y="169508"/>
                </a:cubicBezTo>
                <a:cubicBezTo>
                  <a:pt x="214313" y="146938"/>
                  <a:pt x="202257" y="127114"/>
                  <a:pt x="184309" y="11619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1274445" y="5170168"/>
            <a:ext cx="10391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ความเชื่อมโยงที่สำคัญ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74445" y="5513068"/>
            <a:ext cx="10372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SDOH มีผลต่อการเข้าถึงและผลลัพธ์ของระบบบริการสุขภาพ การแก้ปัญหาต้องพิจารณาทั้งสองระดับพร้อมกัน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Behavioral Analysis Tool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Barrier Analysis คืออะไร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0050" y="1879764"/>
            <a:ext cx="38100" cy="1457325"/>
          </a:xfrm>
          <a:custGeom>
            <a:avLst/>
            <a:gdLst/>
            <a:ahLst/>
            <a:cxnLst/>
            <a:rect l="l" t="t" r="r" b="b"/>
            <a:pathLst>
              <a:path w="38100" h="1457325">
                <a:moveTo>
                  <a:pt x="0" y="0"/>
                </a:moveTo>
                <a:lnTo>
                  <a:pt x="38100" y="0"/>
                </a:lnTo>
                <a:lnTo>
                  <a:pt x="38100" y="1457325"/>
                </a:lnTo>
                <a:lnTo>
                  <a:pt x="0" y="1457325"/>
                </a:lnTo>
                <a:lnTo>
                  <a:pt x="0" y="0"/>
                </a:ln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5" name="Text 3"/>
          <p:cNvSpPr/>
          <p:nvPr/>
        </p:nvSpPr>
        <p:spPr>
          <a:xfrm>
            <a:off x="723900" y="1879764"/>
            <a:ext cx="52578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เครื่องมือประเมินเร็วเพื่อระบุ </a:t>
            </a:r>
            <a:pPr>
              <a:lnSpc>
                <a:spcPct val="14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barriers</a:t>
            </a:r>
            <a:pPr>
              <a:lnSpc>
                <a:spcPct val="140000"/>
              </a:lnSpc>
            </a:pPr>
            <a:r>
              <a:rPr lang="en-US" sz="18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หรืออุปสรรคต่อพฤติกรรมสุขภาพที่ต้องการส่งเสริม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3900" y="2775114"/>
            <a:ext cx="5229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ช่วยให้เข้าใจว่า "ทำไม" ผู้คนถึงไม่ทำพฤติกรรมที่เป็นประโยชน์ต่อสุขภาพ แม้จะรู้ว่าดี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3637127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8" name="Shape 6"/>
          <p:cNvSpPr/>
          <p:nvPr/>
        </p:nvSpPr>
        <p:spPr>
          <a:xfrm>
            <a:off x="542925" y="3789527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0846" y="-2947"/>
                </a:moveTo>
                <a:cubicBezTo>
                  <a:pt x="104388" y="-387"/>
                  <a:pt x="105698" y="4256"/>
                  <a:pt x="104090" y="8305"/>
                </a:cubicBezTo>
                <a:lnTo>
                  <a:pt x="80754" y="66675"/>
                </a:lnTo>
                <a:lnTo>
                  <a:pt x="123825" y="66675"/>
                </a:lnTo>
                <a:cubicBezTo>
                  <a:pt x="127843" y="66675"/>
                  <a:pt x="131415" y="69175"/>
                  <a:pt x="132784" y="72956"/>
                </a:cubicBezTo>
                <a:cubicBezTo>
                  <a:pt x="134154" y="76736"/>
                  <a:pt x="132993" y="80962"/>
                  <a:pt x="129927" y="83522"/>
                </a:cubicBezTo>
                <a:lnTo>
                  <a:pt x="44202" y="154960"/>
                </a:lnTo>
                <a:cubicBezTo>
                  <a:pt x="40838" y="157758"/>
                  <a:pt x="36046" y="157907"/>
                  <a:pt x="32504" y="155347"/>
                </a:cubicBezTo>
                <a:cubicBezTo>
                  <a:pt x="28962" y="152787"/>
                  <a:pt x="27652" y="148144"/>
                  <a:pt x="29260" y="144095"/>
                </a:cubicBezTo>
                <a:lnTo>
                  <a:pt x="52596" y="85725"/>
                </a:lnTo>
                <a:lnTo>
                  <a:pt x="9525" y="85725"/>
                </a:lnTo>
                <a:cubicBezTo>
                  <a:pt x="5507" y="85725"/>
                  <a:pt x="1935" y="83225"/>
                  <a:pt x="566" y="79444"/>
                </a:cubicBezTo>
                <a:cubicBezTo>
                  <a:pt x="-804" y="75664"/>
                  <a:pt x="357" y="71438"/>
                  <a:pt x="3423" y="68878"/>
                </a:cubicBezTo>
                <a:lnTo>
                  <a:pt x="89148" y="-2560"/>
                </a:lnTo>
                <a:cubicBezTo>
                  <a:pt x="92512" y="-5358"/>
                  <a:pt x="97304" y="-5507"/>
                  <a:pt x="100846" y="-294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990600" y="3637127"/>
            <a:ext cx="2505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รวดเร็ว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90600" y="3941927"/>
            <a:ext cx="2495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ใช้เวลาสั้นในการเก็บข้อมูลและวิเคราะห์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1000" y="4322927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2" name="Shape 10"/>
          <p:cNvSpPr/>
          <p:nvPr/>
        </p:nvSpPr>
        <p:spPr>
          <a:xfrm>
            <a:off x="514350" y="4475327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990600" y="4322927"/>
            <a:ext cx="2133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เชิงปฏิบัติ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90600" y="4627727"/>
            <a:ext cx="2124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เน้นข้อมูลจากผู้มีประสบการณ์จริง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1000" y="5008727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6" name="Shape 14"/>
          <p:cNvSpPr/>
          <p:nvPr/>
        </p:nvSpPr>
        <p:spPr>
          <a:xfrm>
            <a:off x="533400" y="516112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33350" y="76200"/>
                </a:moveTo>
                <a:cubicBezTo>
                  <a:pt x="133350" y="44658"/>
                  <a:pt x="107742" y="19050"/>
                  <a:pt x="76200" y="19050"/>
                </a:cubicBezTo>
                <a:cubicBezTo>
                  <a:pt x="44658" y="19050"/>
                  <a:pt x="19050" y="44658"/>
                  <a:pt x="19050" y="76200"/>
                </a:cubicBezTo>
                <a:cubicBezTo>
                  <a:pt x="19050" y="107742"/>
                  <a:pt x="44658" y="133350"/>
                  <a:pt x="76200" y="133350"/>
                </a:cubicBezTo>
                <a:cubicBezTo>
                  <a:pt x="107742" y="133350"/>
                  <a:pt x="133350" y="107742"/>
                  <a:pt x="133350" y="76200"/>
                </a:cubicBez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76200" y="100013"/>
                </a:moveTo>
                <a:cubicBezTo>
                  <a:pt x="89342" y="100013"/>
                  <a:pt x="100013" y="89342"/>
                  <a:pt x="100013" y="76200"/>
                </a:cubicBezTo>
                <a:cubicBezTo>
                  <a:pt x="100013" y="63058"/>
                  <a:pt x="89342" y="52388"/>
                  <a:pt x="76200" y="52388"/>
                </a:cubicBezTo>
                <a:cubicBezTo>
                  <a:pt x="63058" y="52388"/>
                  <a:pt x="52388" y="63058"/>
                  <a:pt x="52388" y="76200"/>
                </a:cubicBezTo>
                <a:cubicBezTo>
                  <a:pt x="52388" y="89342"/>
                  <a:pt x="63058" y="100013"/>
                  <a:pt x="76200" y="100013"/>
                </a:cubicBezTo>
                <a:close/>
                <a:moveTo>
                  <a:pt x="76200" y="33338"/>
                </a:moveTo>
                <a:cubicBezTo>
                  <a:pt x="99856" y="33338"/>
                  <a:pt x="119062" y="52544"/>
                  <a:pt x="119062" y="76200"/>
                </a:cubicBezTo>
                <a:cubicBezTo>
                  <a:pt x="119062" y="99856"/>
                  <a:pt x="99856" y="119062"/>
                  <a:pt x="76200" y="119062"/>
                </a:cubicBezTo>
                <a:cubicBezTo>
                  <a:pt x="52544" y="119062"/>
                  <a:pt x="33338" y="99856"/>
                  <a:pt x="33338" y="76200"/>
                </a:cubicBezTo>
                <a:cubicBezTo>
                  <a:pt x="33338" y="52544"/>
                  <a:pt x="52544" y="33338"/>
                  <a:pt x="76200" y="33338"/>
                </a:cubicBezTo>
                <a:close/>
                <a:moveTo>
                  <a:pt x="66675" y="76200"/>
                </a:moveTo>
                <a:cubicBezTo>
                  <a:pt x="66675" y="70943"/>
                  <a:pt x="70943" y="66675"/>
                  <a:pt x="76200" y="66675"/>
                </a:cubicBezTo>
                <a:cubicBezTo>
                  <a:pt x="81457" y="66675"/>
                  <a:pt x="85725" y="70943"/>
                  <a:pt x="85725" y="76200"/>
                </a:cubicBezTo>
                <a:cubicBezTo>
                  <a:pt x="85725" y="81457"/>
                  <a:pt x="81457" y="85725"/>
                  <a:pt x="76200" y="85725"/>
                </a:cubicBezTo>
                <a:cubicBezTo>
                  <a:pt x="70943" y="85725"/>
                  <a:pt x="66675" y="81457"/>
                  <a:pt x="66675" y="762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990600" y="5008727"/>
            <a:ext cx="2438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เจาะจง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90600" y="5313527"/>
            <a:ext cx="2428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ระบุอุปสรรคเฉพาะเจาะจงต่อพฤติกรรม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703820" y="2346966"/>
            <a:ext cx="2729865" cy="2729865"/>
          </a:xfrm>
          <a:custGeom>
            <a:avLst/>
            <a:gdLst/>
            <a:ahLst/>
            <a:cxnLst/>
            <a:rect l="l" t="t" r="r" b="b"/>
            <a:pathLst>
              <a:path w="2729865" h="2729865">
                <a:moveTo>
                  <a:pt x="1364933" y="0"/>
                </a:moveTo>
                <a:lnTo>
                  <a:pt x="1364933" y="0"/>
                </a:lnTo>
                <a:cubicBezTo>
                  <a:pt x="2118259" y="0"/>
                  <a:pt x="2729865" y="611606"/>
                  <a:pt x="2729865" y="1364933"/>
                </a:cubicBezTo>
                <a:lnTo>
                  <a:pt x="2729865" y="1364933"/>
                </a:lnTo>
                <a:cubicBezTo>
                  <a:pt x="2729865" y="2118259"/>
                  <a:pt x="2118259" y="2729865"/>
                  <a:pt x="1364932" y="2729865"/>
                </a:cubicBezTo>
                <a:lnTo>
                  <a:pt x="1364933" y="2729865"/>
                </a:lnTo>
                <a:cubicBezTo>
                  <a:pt x="611606" y="2729865"/>
                  <a:pt x="0" y="2118259"/>
                  <a:pt x="0" y="1364933"/>
                </a:cubicBezTo>
                <a:lnTo>
                  <a:pt x="0" y="1364933"/>
                </a:lnTo>
                <a:cubicBezTo>
                  <a:pt x="0" y="611606"/>
                  <a:pt x="611606" y="0"/>
                  <a:pt x="136493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E5E5E5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8782050" y="3044196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249920" y="35719"/>
                </a:moveTo>
                <a:lnTo>
                  <a:pt x="164864" y="35719"/>
                </a:lnTo>
                <a:cubicBezTo>
                  <a:pt x="132048" y="35719"/>
                  <a:pt x="103361" y="58155"/>
                  <a:pt x="95548" y="89967"/>
                </a:cubicBezTo>
                <a:lnTo>
                  <a:pt x="1563" y="469367"/>
                </a:lnTo>
                <a:cubicBezTo>
                  <a:pt x="-6809" y="503076"/>
                  <a:pt x="18752" y="535781"/>
                  <a:pt x="53578" y="535781"/>
                </a:cubicBezTo>
                <a:lnTo>
                  <a:pt x="249920" y="535781"/>
                </a:lnTo>
                <a:lnTo>
                  <a:pt x="249920" y="464344"/>
                </a:lnTo>
                <a:cubicBezTo>
                  <a:pt x="249920" y="444587"/>
                  <a:pt x="265881" y="428625"/>
                  <a:pt x="285638" y="428625"/>
                </a:cubicBezTo>
                <a:cubicBezTo>
                  <a:pt x="305395" y="428625"/>
                  <a:pt x="321357" y="444587"/>
                  <a:pt x="321357" y="464344"/>
                </a:cubicBezTo>
                <a:lnTo>
                  <a:pt x="321357" y="535781"/>
                </a:lnTo>
                <a:lnTo>
                  <a:pt x="517922" y="535781"/>
                </a:lnTo>
                <a:cubicBezTo>
                  <a:pt x="552748" y="535781"/>
                  <a:pt x="578309" y="503076"/>
                  <a:pt x="569937" y="469367"/>
                </a:cubicBezTo>
                <a:lnTo>
                  <a:pt x="476064" y="89967"/>
                </a:lnTo>
                <a:cubicBezTo>
                  <a:pt x="468139" y="58155"/>
                  <a:pt x="439564" y="35719"/>
                  <a:pt x="406636" y="35719"/>
                </a:cubicBezTo>
                <a:lnTo>
                  <a:pt x="321357" y="35719"/>
                </a:lnTo>
                <a:lnTo>
                  <a:pt x="321357" y="107156"/>
                </a:lnTo>
                <a:cubicBezTo>
                  <a:pt x="321357" y="126913"/>
                  <a:pt x="305395" y="142875"/>
                  <a:pt x="285638" y="142875"/>
                </a:cubicBezTo>
                <a:cubicBezTo>
                  <a:pt x="265881" y="142875"/>
                  <a:pt x="249920" y="126913"/>
                  <a:pt x="249920" y="107156"/>
                </a:cubicBezTo>
                <a:lnTo>
                  <a:pt x="249920" y="35719"/>
                </a:lnTo>
                <a:close/>
                <a:moveTo>
                  <a:pt x="321357" y="250031"/>
                </a:moveTo>
                <a:lnTo>
                  <a:pt x="321357" y="321469"/>
                </a:lnTo>
                <a:cubicBezTo>
                  <a:pt x="321357" y="341226"/>
                  <a:pt x="305395" y="357188"/>
                  <a:pt x="285638" y="357188"/>
                </a:cubicBezTo>
                <a:cubicBezTo>
                  <a:pt x="265881" y="357188"/>
                  <a:pt x="249920" y="341226"/>
                  <a:pt x="249920" y="321469"/>
                </a:cubicBezTo>
                <a:lnTo>
                  <a:pt x="249920" y="250031"/>
                </a:lnTo>
                <a:cubicBezTo>
                  <a:pt x="249920" y="230274"/>
                  <a:pt x="265881" y="214313"/>
                  <a:pt x="285638" y="214313"/>
                </a:cubicBezTo>
                <a:cubicBezTo>
                  <a:pt x="305395" y="214313"/>
                  <a:pt x="321357" y="230274"/>
                  <a:pt x="321357" y="250031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1" name="Text 19"/>
          <p:cNvSpPr/>
          <p:nvPr/>
        </p:nvSpPr>
        <p:spPr>
          <a:xfrm>
            <a:off x="8600718" y="3768096"/>
            <a:ext cx="933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Barriers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619768" y="4148975"/>
            <a:ext cx="895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อุปสรรค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396645" y="2164078"/>
            <a:ext cx="1341120" cy="350520"/>
          </a:xfrm>
          <a:custGeom>
            <a:avLst/>
            <a:gdLst/>
            <a:ahLst/>
            <a:cxnLst/>
            <a:rect l="l" t="t" r="r" b="b"/>
            <a:pathLst>
              <a:path w="1341120" h="350520">
                <a:moveTo>
                  <a:pt x="175260" y="0"/>
                </a:moveTo>
                <a:lnTo>
                  <a:pt x="1165860" y="0"/>
                </a:lnTo>
                <a:cubicBezTo>
                  <a:pt x="1262653" y="0"/>
                  <a:pt x="1341120" y="78467"/>
                  <a:pt x="1341120" y="175260"/>
                </a:cubicBezTo>
                <a:lnTo>
                  <a:pt x="1341120" y="175260"/>
                </a:lnTo>
                <a:cubicBezTo>
                  <a:pt x="1341120" y="272053"/>
                  <a:pt x="1262653" y="350520"/>
                  <a:pt x="1165860" y="350520"/>
                </a:cubicBezTo>
                <a:lnTo>
                  <a:pt x="175260" y="350520"/>
                </a:lnTo>
                <a:cubicBezTo>
                  <a:pt x="78531" y="350520"/>
                  <a:pt x="0" y="271989"/>
                  <a:pt x="0" y="175260"/>
                </a:cubicBezTo>
                <a:lnTo>
                  <a:pt x="0" y="175260"/>
                </a:lnTo>
                <a:cubicBezTo>
                  <a:pt x="0" y="78531"/>
                  <a:pt x="78531" y="0"/>
                  <a:pt x="17526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8552855" y="2244096"/>
            <a:ext cx="109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พฤติกรรมเป้าหมาย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470940" y="4907278"/>
            <a:ext cx="1198245" cy="350520"/>
          </a:xfrm>
          <a:custGeom>
            <a:avLst/>
            <a:gdLst/>
            <a:ahLst/>
            <a:cxnLst/>
            <a:rect l="l" t="t" r="r" b="b"/>
            <a:pathLst>
              <a:path w="1198245" h="350520">
                <a:moveTo>
                  <a:pt x="175260" y="0"/>
                </a:moveTo>
                <a:lnTo>
                  <a:pt x="1022985" y="0"/>
                </a:lnTo>
                <a:cubicBezTo>
                  <a:pt x="1119778" y="0"/>
                  <a:pt x="1198245" y="78467"/>
                  <a:pt x="1198245" y="175260"/>
                </a:cubicBezTo>
                <a:lnTo>
                  <a:pt x="1198245" y="175260"/>
                </a:lnTo>
                <a:cubicBezTo>
                  <a:pt x="1198245" y="272053"/>
                  <a:pt x="1119778" y="350520"/>
                  <a:pt x="1022985" y="350520"/>
                </a:cubicBezTo>
                <a:lnTo>
                  <a:pt x="175260" y="350520"/>
                </a:lnTo>
                <a:cubicBezTo>
                  <a:pt x="78531" y="350520"/>
                  <a:pt x="0" y="271989"/>
                  <a:pt x="0" y="175260"/>
                </a:cubicBezTo>
                <a:lnTo>
                  <a:pt x="0" y="175260"/>
                </a:lnTo>
                <a:cubicBezTo>
                  <a:pt x="0" y="78531"/>
                  <a:pt x="78531" y="0"/>
                  <a:pt x="17526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8627150" y="4987296"/>
            <a:ext cx="952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การเปลี่ยนแปลง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358896" y="3535678"/>
            <a:ext cx="674370" cy="350520"/>
          </a:xfrm>
          <a:custGeom>
            <a:avLst/>
            <a:gdLst/>
            <a:ahLst/>
            <a:cxnLst/>
            <a:rect l="l" t="t" r="r" b="b"/>
            <a:pathLst>
              <a:path w="674370" h="350520">
                <a:moveTo>
                  <a:pt x="175260" y="0"/>
                </a:moveTo>
                <a:lnTo>
                  <a:pt x="499110" y="0"/>
                </a:lnTo>
                <a:cubicBezTo>
                  <a:pt x="595903" y="0"/>
                  <a:pt x="674370" y="78467"/>
                  <a:pt x="674370" y="175260"/>
                </a:cubicBezTo>
                <a:lnTo>
                  <a:pt x="674370" y="175260"/>
                </a:lnTo>
                <a:cubicBezTo>
                  <a:pt x="674370" y="272053"/>
                  <a:pt x="595903" y="350520"/>
                  <a:pt x="499110" y="350520"/>
                </a:cubicBezTo>
                <a:lnTo>
                  <a:pt x="175260" y="350520"/>
                </a:lnTo>
                <a:cubicBezTo>
                  <a:pt x="78531" y="350520"/>
                  <a:pt x="0" y="271989"/>
                  <a:pt x="0" y="175260"/>
                </a:cubicBezTo>
                <a:lnTo>
                  <a:pt x="0" y="175260"/>
                </a:lnTo>
                <a:cubicBezTo>
                  <a:pt x="0" y="78531"/>
                  <a:pt x="78531" y="0"/>
                  <a:pt x="17526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7515106" y="3615696"/>
            <a:ext cx="42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Doers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9956364" y="3535678"/>
            <a:ext cx="969645" cy="350520"/>
          </a:xfrm>
          <a:custGeom>
            <a:avLst/>
            <a:gdLst/>
            <a:ahLst/>
            <a:cxnLst/>
            <a:rect l="l" t="t" r="r" b="b"/>
            <a:pathLst>
              <a:path w="969645" h="350520">
                <a:moveTo>
                  <a:pt x="175260" y="0"/>
                </a:moveTo>
                <a:lnTo>
                  <a:pt x="794385" y="0"/>
                </a:lnTo>
                <a:cubicBezTo>
                  <a:pt x="891178" y="0"/>
                  <a:pt x="969645" y="78467"/>
                  <a:pt x="969645" y="175260"/>
                </a:cubicBezTo>
                <a:lnTo>
                  <a:pt x="969645" y="175260"/>
                </a:lnTo>
                <a:cubicBezTo>
                  <a:pt x="969645" y="272053"/>
                  <a:pt x="891178" y="350520"/>
                  <a:pt x="794385" y="350520"/>
                </a:cubicBezTo>
                <a:lnTo>
                  <a:pt x="175260" y="350520"/>
                </a:lnTo>
                <a:cubicBezTo>
                  <a:pt x="78531" y="350520"/>
                  <a:pt x="0" y="271989"/>
                  <a:pt x="0" y="175260"/>
                </a:cubicBezTo>
                <a:lnTo>
                  <a:pt x="0" y="175260"/>
                </a:lnTo>
                <a:cubicBezTo>
                  <a:pt x="0" y="78531"/>
                  <a:pt x="78531" y="0"/>
                  <a:pt x="17526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10112573" y="3615696"/>
            <a:ext cx="72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Non-doers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81000" y="6054092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32" name="Text 30"/>
          <p:cNvSpPr/>
          <p:nvPr/>
        </p:nvSpPr>
        <p:spPr>
          <a:xfrm>
            <a:off x="381000" y="62865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Source: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https://coregroup.org/resource-library/barrier-analysis-facilitators-guide/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Concept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แนวคิด Doers vs Non-doers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769507"/>
            <a:ext cx="5551170" cy="2369820"/>
          </a:xfrm>
          <a:custGeom>
            <a:avLst/>
            <a:gdLst/>
            <a:ahLst/>
            <a:cxnLst/>
            <a:rect l="l" t="t" r="r" b="b"/>
            <a:pathLst>
              <a:path w="5551170" h="2369820">
                <a:moveTo>
                  <a:pt x="152403" y="0"/>
                </a:moveTo>
                <a:lnTo>
                  <a:pt x="5398767" y="0"/>
                </a:lnTo>
                <a:cubicBezTo>
                  <a:pt x="5482937" y="0"/>
                  <a:pt x="5551170" y="68233"/>
                  <a:pt x="5551170" y="152403"/>
                </a:cubicBezTo>
                <a:lnTo>
                  <a:pt x="5551170" y="2217417"/>
                </a:lnTo>
                <a:cubicBezTo>
                  <a:pt x="5551170" y="2301587"/>
                  <a:pt x="5482937" y="2369820"/>
                  <a:pt x="5398767" y="2369820"/>
                </a:cubicBezTo>
                <a:lnTo>
                  <a:pt x="152403" y="2369820"/>
                </a:lnTo>
                <a:cubicBezTo>
                  <a:pt x="68233" y="2369820"/>
                  <a:pt x="0" y="2301587"/>
                  <a:pt x="0" y="221741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93420" y="207811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898208" y="226861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4131" y="31299"/>
                </a:moveTo>
                <a:cubicBezTo>
                  <a:pt x="200516" y="35942"/>
                  <a:pt x="201945" y="44872"/>
                  <a:pt x="197301" y="51256"/>
                </a:cubicBezTo>
                <a:lnTo>
                  <a:pt x="83001" y="208419"/>
                </a:lnTo>
                <a:cubicBezTo>
                  <a:pt x="80546" y="211812"/>
                  <a:pt x="76751" y="213911"/>
                  <a:pt x="72554" y="214268"/>
                </a:cubicBezTo>
                <a:cubicBezTo>
                  <a:pt x="68357" y="214625"/>
                  <a:pt x="64294" y="213062"/>
                  <a:pt x="61347" y="210116"/>
                </a:cubicBezTo>
                <a:lnTo>
                  <a:pt x="4197" y="152966"/>
                </a:lnTo>
                <a:cubicBezTo>
                  <a:pt x="-1384" y="147384"/>
                  <a:pt x="-1384" y="138321"/>
                  <a:pt x="4197" y="132740"/>
                </a:cubicBezTo>
                <a:cubicBezTo>
                  <a:pt x="9778" y="127159"/>
                  <a:pt x="18842" y="127159"/>
                  <a:pt x="24423" y="132740"/>
                </a:cubicBezTo>
                <a:lnTo>
                  <a:pt x="69741" y="178058"/>
                </a:lnTo>
                <a:lnTo>
                  <a:pt x="174218" y="34424"/>
                </a:lnTo>
                <a:cubicBezTo>
                  <a:pt x="178862" y="28039"/>
                  <a:pt x="187791" y="26610"/>
                  <a:pt x="194176" y="3125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493520" y="2097165"/>
            <a:ext cx="16002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Doers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93520" y="2440065"/>
            <a:ext cx="1533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ผู้ทำพฤติกรรมเป้าหมาย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93420" y="2916315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กลุ่มที่ทำพฤติกรรมตามที่ต้องการ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93420" y="3259215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มีแรงจูงใจและทรัพยากรเพียงพอ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93420" y="3602115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เผชิญอุปสรรคน้อยกว่า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52210" y="1769507"/>
            <a:ext cx="5551170" cy="2369820"/>
          </a:xfrm>
          <a:custGeom>
            <a:avLst/>
            <a:gdLst/>
            <a:ahLst/>
            <a:cxnLst/>
            <a:rect l="l" t="t" r="r" b="b"/>
            <a:pathLst>
              <a:path w="5551170" h="2369820">
                <a:moveTo>
                  <a:pt x="152403" y="0"/>
                </a:moveTo>
                <a:lnTo>
                  <a:pt x="5398767" y="0"/>
                </a:lnTo>
                <a:cubicBezTo>
                  <a:pt x="5482937" y="0"/>
                  <a:pt x="5551170" y="68233"/>
                  <a:pt x="5551170" y="152403"/>
                </a:cubicBezTo>
                <a:lnTo>
                  <a:pt x="5551170" y="2217417"/>
                </a:lnTo>
                <a:cubicBezTo>
                  <a:pt x="5551170" y="2301587"/>
                  <a:pt x="5482937" y="2369820"/>
                  <a:pt x="5398767" y="2369820"/>
                </a:cubicBezTo>
                <a:lnTo>
                  <a:pt x="152403" y="2369820"/>
                </a:lnTo>
                <a:cubicBezTo>
                  <a:pt x="68233" y="2369820"/>
                  <a:pt x="0" y="2301587"/>
                  <a:pt x="0" y="221741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568440" y="2085735"/>
            <a:ext cx="596265" cy="596265"/>
          </a:xfrm>
          <a:custGeom>
            <a:avLst/>
            <a:gdLst/>
            <a:ahLst/>
            <a:cxnLst/>
            <a:rect l="l" t="t" r="r" b="b"/>
            <a:pathLst>
              <a:path w="596265" h="596265">
                <a:moveTo>
                  <a:pt x="298133" y="0"/>
                </a:moveTo>
                <a:lnTo>
                  <a:pt x="298132" y="0"/>
                </a:lnTo>
                <a:cubicBezTo>
                  <a:pt x="462787" y="0"/>
                  <a:pt x="596265" y="133478"/>
                  <a:pt x="596265" y="298133"/>
                </a:cubicBezTo>
                <a:lnTo>
                  <a:pt x="596265" y="298132"/>
                </a:lnTo>
                <a:cubicBezTo>
                  <a:pt x="596265" y="462787"/>
                  <a:pt x="462787" y="596265"/>
                  <a:pt x="298132" y="596265"/>
                </a:cubicBezTo>
                <a:lnTo>
                  <a:pt x="298133" y="596265"/>
                </a:lnTo>
                <a:cubicBezTo>
                  <a:pt x="133478" y="596265"/>
                  <a:pt x="0" y="462787"/>
                  <a:pt x="0" y="298132"/>
                </a:cubicBezTo>
                <a:lnTo>
                  <a:pt x="0" y="298133"/>
                </a:lnTo>
                <a:cubicBezTo>
                  <a:pt x="0" y="133478"/>
                  <a:pt x="133478" y="0"/>
                  <a:pt x="29813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D1D1D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779895" y="226861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4601" y="32772"/>
                </a:moveTo>
                <a:cubicBezTo>
                  <a:pt x="19020" y="27191"/>
                  <a:pt x="9957" y="27191"/>
                  <a:pt x="4376" y="32772"/>
                </a:cubicBezTo>
                <a:cubicBezTo>
                  <a:pt x="-1206" y="38353"/>
                  <a:pt x="-1206" y="47417"/>
                  <a:pt x="4376" y="52998"/>
                </a:cubicBezTo>
                <a:lnTo>
                  <a:pt x="65723" y="114300"/>
                </a:lnTo>
                <a:lnTo>
                  <a:pt x="4420" y="175647"/>
                </a:lnTo>
                <a:cubicBezTo>
                  <a:pt x="-1161" y="181228"/>
                  <a:pt x="-1161" y="190292"/>
                  <a:pt x="4420" y="195873"/>
                </a:cubicBezTo>
                <a:cubicBezTo>
                  <a:pt x="10001" y="201454"/>
                  <a:pt x="19065" y="201454"/>
                  <a:pt x="24646" y="195873"/>
                </a:cubicBezTo>
                <a:lnTo>
                  <a:pt x="85948" y="134526"/>
                </a:lnTo>
                <a:lnTo>
                  <a:pt x="147295" y="195828"/>
                </a:lnTo>
                <a:cubicBezTo>
                  <a:pt x="152876" y="201409"/>
                  <a:pt x="161940" y="201409"/>
                  <a:pt x="167521" y="195828"/>
                </a:cubicBezTo>
                <a:cubicBezTo>
                  <a:pt x="173102" y="190247"/>
                  <a:pt x="173102" y="181183"/>
                  <a:pt x="167521" y="175602"/>
                </a:cubicBezTo>
                <a:lnTo>
                  <a:pt x="106174" y="114300"/>
                </a:lnTo>
                <a:lnTo>
                  <a:pt x="167476" y="52953"/>
                </a:lnTo>
                <a:cubicBezTo>
                  <a:pt x="173057" y="47372"/>
                  <a:pt x="173057" y="38308"/>
                  <a:pt x="167476" y="32727"/>
                </a:cubicBezTo>
                <a:cubicBezTo>
                  <a:pt x="161895" y="27146"/>
                  <a:pt x="152832" y="27146"/>
                  <a:pt x="147251" y="32727"/>
                </a:cubicBezTo>
                <a:lnTo>
                  <a:pt x="85948" y="94074"/>
                </a:lnTo>
                <a:lnTo>
                  <a:pt x="24601" y="32772"/>
                </a:ln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5" name="Text 13"/>
          <p:cNvSpPr/>
          <p:nvPr/>
        </p:nvSpPr>
        <p:spPr>
          <a:xfrm>
            <a:off x="7360920" y="2097165"/>
            <a:ext cx="17716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Non-doers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360920" y="2440065"/>
            <a:ext cx="1704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ผู้ไม่ทำพฤติกรรมเป้าหมาย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560820" y="2916315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กลุ่มที่ไม่ทำพฤติกรรมตามที่ต้องการ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560820" y="3259215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ขาดแรงจูงใจหรือทรัพยากร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560820" y="3602115"/>
            <a:ext cx="501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เผชิญอุปสรรคมากกว่า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4810" y="4451752"/>
            <a:ext cx="11418570" cy="1274445"/>
          </a:xfrm>
          <a:custGeom>
            <a:avLst/>
            <a:gdLst/>
            <a:ahLst/>
            <a:cxnLst/>
            <a:rect l="l" t="t" r="r" b="b"/>
            <a:pathLst>
              <a:path w="11418570" h="1274445">
                <a:moveTo>
                  <a:pt x="152398" y="0"/>
                </a:moveTo>
                <a:lnTo>
                  <a:pt x="11266172" y="0"/>
                </a:lnTo>
                <a:cubicBezTo>
                  <a:pt x="11350339" y="0"/>
                  <a:pt x="11418570" y="68231"/>
                  <a:pt x="11418570" y="152398"/>
                </a:cubicBezTo>
                <a:lnTo>
                  <a:pt x="11418570" y="1122047"/>
                </a:lnTo>
                <a:cubicBezTo>
                  <a:pt x="11418570" y="1206214"/>
                  <a:pt x="11350339" y="1274445"/>
                  <a:pt x="11266172" y="1274445"/>
                </a:cubicBezTo>
                <a:lnTo>
                  <a:pt x="152398" y="1274445"/>
                </a:lnTo>
                <a:cubicBezTo>
                  <a:pt x="68231" y="1274445"/>
                  <a:pt x="0" y="1206214"/>
                  <a:pt x="0" y="1122047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79145" y="4918714"/>
            <a:ext cx="257175" cy="342900"/>
          </a:xfrm>
          <a:custGeom>
            <a:avLst/>
            <a:gdLst/>
            <a:ahLst/>
            <a:cxnLst/>
            <a:rect l="l" t="t" r="r" b="b"/>
            <a:pathLst>
              <a:path w="257175" h="342900">
                <a:moveTo>
                  <a:pt x="196163" y="257175"/>
                </a:moveTo>
                <a:cubicBezTo>
                  <a:pt x="201052" y="242240"/>
                  <a:pt x="210830" y="228712"/>
                  <a:pt x="221880" y="217058"/>
                </a:cubicBezTo>
                <a:cubicBezTo>
                  <a:pt x="243780" y="194020"/>
                  <a:pt x="257175" y="162878"/>
                  <a:pt x="257175" y="128588"/>
                </a:cubicBezTo>
                <a:cubicBezTo>
                  <a:pt x="257175" y="57596"/>
                  <a:pt x="199579" y="0"/>
                  <a:pt x="128587" y="0"/>
                </a:cubicBezTo>
                <a:cubicBezTo>
                  <a:pt x="57596" y="0"/>
                  <a:pt x="0" y="57596"/>
                  <a:pt x="0" y="128588"/>
                </a:cubicBezTo>
                <a:cubicBezTo>
                  <a:pt x="0" y="162878"/>
                  <a:pt x="13395" y="194020"/>
                  <a:pt x="35295" y="217058"/>
                </a:cubicBezTo>
                <a:cubicBezTo>
                  <a:pt x="46345" y="228712"/>
                  <a:pt x="56190" y="242240"/>
                  <a:pt x="61012" y="257175"/>
                </a:cubicBezTo>
                <a:lnTo>
                  <a:pt x="196096" y="257175"/>
                </a:lnTo>
                <a:close/>
                <a:moveTo>
                  <a:pt x="192881" y="289322"/>
                </a:moveTo>
                <a:lnTo>
                  <a:pt x="64294" y="289322"/>
                </a:lnTo>
                <a:lnTo>
                  <a:pt x="64294" y="300038"/>
                </a:lnTo>
                <a:cubicBezTo>
                  <a:pt x="64294" y="329639"/>
                  <a:pt x="88270" y="353616"/>
                  <a:pt x="117872" y="353616"/>
                </a:cubicBezTo>
                <a:lnTo>
                  <a:pt x="139303" y="353616"/>
                </a:lnTo>
                <a:cubicBezTo>
                  <a:pt x="168905" y="353616"/>
                  <a:pt x="192881" y="329639"/>
                  <a:pt x="192881" y="300038"/>
                </a:cubicBezTo>
                <a:lnTo>
                  <a:pt x="192881" y="289322"/>
                </a:lnTo>
                <a:close/>
                <a:moveTo>
                  <a:pt x="123230" y="75009"/>
                </a:moveTo>
                <a:cubicBezTo>
                  <a:pt x="96575" y="75009"/>
                  <a:pt x="75009" y="96575"/>
                  <a:pt x="75009" y="123230"/>
                </a:cubicBezTo>
                <a:cubicBezTo>
                  <a:pt x="75009" y="132137"/>
                  <a:pt x="67843" y="139303"/>
                  <a:pt x="58936" y="139303"/>
                </a:cubicBezTo>
                <a:cubicBezTo>
                  <a:pt x="50029" y="139303"/>
                  <a:pt x="42863" y="132137"/>
                  <a:pt x="42863" y="123230"/>
                </a:cubicBezTo>
                <a:cubicBezTo>
                  <a:pt x="42863" y="78827"/>
                  <a:pt x="78827" y="42863"/>
                  <a:pt x="123230" y="42863"/>
                </a:cubicBezTo>
                <a:cubicBezTo>
                  <a:pt x="132137" y="42863"/>
                  <a:pt x="139303" y="50029"/>
                  <a:pt x="139303" y="58936"/>
                </a:cubicBezTo>
                <a:cubicBezTo>
                  <a:pt x="139303" y="67843"/>
                  <a:pt x="132137" y="75009"/>
                  <a:pt x="123230" y="75009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2" name="Text 20"/>
          <p:cNvSpPr/>
          <p:nvPr/>
        </p:nvSpPr>
        <p:spPr>
          <a:xfrm>
            <a:off x="1350645" y="4760361"/>
            <a:ext cx="10239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หลักการสำคัญ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50645" y="5141361"/>
            <a:ext cx="1022985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วิเคราะห์ความแตกต่างระหว่าง Doers และ Non-doers เพื่อหา </a:t>
            </a:r>
            <a:pPr>
              <a:lnSpc>
                <a:spcPct val="14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determinants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ที่แท้จริงของพฤติกรรม ไม่ใช่แค่สาเหตุที่คาดเดา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1000" y="6054092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25" name="Text 23"/>
          <p:cNvSpPr/>
          <p:nvPr/>
        </p:nvSpPr>
        <p:spPr>
          <a:xfrm>
            <a:off x="381000" y="62865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Source: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https://barrieranalysis.org/about.html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Barrier Categories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ประเภทของ Barriers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375410"/>
            <a:ext cx="3674745" cy="2446020"/>
          </a:xfrm>
          <a:custGeom>
            <a:avLst/>
            <a:gdLst/>
            <a:ahLst/>
            <a:cxnLst/>
            <a:rect l="l" t="t" r="r" b="b"/>
            <a:pathLst>
              <a:path w="3674745" h="2446020">
                <a:moveTo>
                  <a:pt x="152412" y="0"/>
                </a:moveTo>
                <a:lnTo>
                  <a:pt x="3522333" y="0"/>
                </a:lnTo>
                <a:cubicBezTo>
                  <a:pt x="3606508" y="0"/>
                  <a:pt x="3674745" y="68237"/>
                  <a:pt x="3674745" y="152412"/>
                </a:cubicBezTo>
                <a:lnTo>
                  <a:pt x="3674745" y="2293608"/>
                </a:lnTo>
                <a:cubicBezTo>
                  <a:pt x="3674745" y="2377783"/>
                  <a:pt x="3606508" y="2446020"/>
                  <a:pt x="3522333" y="2446020"/>
                </a:cubicBezTo>
                <a:lnTo>
                  <a:pt x="152412" y="2446020"/>
                </a:lnTo>
                <a:cubicBezTo>
                  <a:pt x="68237" y="2446020"/>
                  <a:pt x="0" y="2377783"/>
                  <a:pt x="0" y="2293608"/>
                </a:cubicBezTo>
                <a:lnTo>
                  <a:pt x="0" y="152412"/>
                </a:lnTo>
                <a:cubicBezTo>
                  <a:pt x="0" y="68293"/>
                  <a:pt x="68293" y="0"/>
                  <a:pt x="15241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7220" y="16078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812483" y="1779268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71438" y="29766"/>
                </a:moveTo>
                <a:cubicBezTo>
                  <a:pt x="82937" y="29766"/>
                  <a:pt x="92273" y="20429"/>
                  <a:pt x="92273" y="8930"/>
                </a:cubicBezTo>
                <a:cubicBezTo>
                  <a:pt x="92273" y="-2570"/>
                  <a:pt x="82937" y="-11906"/>
                  <a:pt x="71438" y="-11906"/>
                </a:cubicBezTo>
                <a:cubicBezTo>
                  <a:pt x="59938" y="-11906"/>
                  <a:pt x="50602" y="-2570"/>
                  <a:pt x="50602" y="8930"/>
                </a:cubicBezTo>
                <a:cubicBezTo>
                  <a:pt x="50602" y="20429"/>
                  <a:pt x="59938" y="29766"/>
                  <a:pt x="71438" y="29766"/>
                </a:cubicBezTo>
                <a:close/>
                <a:moveTo>
                  <a:pt x="39216" y="84795"/>
                </a:moveTo>
                <a:lnTo>
                  <a:pt x="47625" y="76386"/>
                </a:lnTo>
                <a:lnTo>
                  <a:pt x="47625" y="102171"/>
                </a:lnTo>
                <a:cubicBezTo>
                  <a:pt x="47625" y="112588"/>
                  <a:pt x="52164" y="122523"/>
                  <a:pt x="60089" y="129294"/>
                </a:cubicBezTo>
                <a:lnTo>
                  <a:pt x="86655" y="152065"/>
                </a:lnTo>
                <a:cubicBezTo>
                  <a:pt x="88850" y="153963"/>
                  <a:pt x="90301" y="156567"/>
                  <a:pt x="90711" y="159432"/>
                </a:cubicBezTo>
                <a:lnTo>
                  <a:pt x="95399" y="192212"/>
                </a:lnTo>
                <a:cubicBezTo>
                  <a:pt x="96329" y="198723"/>
                  <a:pt x="102357" y="203262"/>
                  <a:pt x="108868" y="202332"/>
                </a:cubicBezTo>
                <a:cubicBezTo>
                  <a:pt x="115379" y="201402"/>
                  <a:pt x="119918" y="195374"/>
                  <a:pt x="118988" y="188863"/>
                </a:cubicBezTo>
                <a:lnTo>
                  <a:pt x="114300" y="156083"/>
                </a:lnTo>
                <a:cubicBezTo>
                  <a:pt x="113072" y="147489"/>
                  <a:pt x="108756" y="139675"/>
                  <a:pt x="102171" y="134020"/>
                </a:cubicBezTo>
                <a:lnTo>
                  <a:pt x="89334" y="123006"/>
                </a:lnTo>
                <a:lnTo>
                  <a:pt x="89334" y="80144"/>
                </a:lnTo>
                <a:lnTo>
                  <a:pt x="90748" y="81893"/>
                </a:lnTo>
                <a:cubicBezTo>
                  <a:pt x="97520" y="90376"/>
                  <a:pt x="107789" y="95287"/>
                  <a:pt x="118653" y="95287"/>
                </a:cubicBezTo>
                <a:lnTo>
                  <a:pt x="131006" y="95287"/>
                </a:lnTo>
                <a:cubicBezTo>
                  <a:pt x="137592" y="95287"/>
                  <a:pt x="142912" y="89967"/>
                  <a:pt x="142912" y="83381"/>
                </a:cubicBezTo>
                <a:cubicBezTo>
                  <a:pt x="142912" y="76795"/>
                  <a:pt x="137592" y="71475"/>
                  <a:pt x="131006" y="71475"/>
                </a:cubicBezTo>
                <a:lnTo>
                  <a:pt x="118653" y="71475"/>
                </a:lnTo>
                <a:cubicBezTo>
                  <a:pt x="115044" y="71475"/>
                  <a:pt x="111621" y="69838"/>
                  <a:pt x="109351" y="67010"/>
                </a:cubicBezTo>
                <a:lnTo>
                  <a:pt x="102691" y="58675"/>
                </a:lnTo>
                <a:cubicBezTo>
                  <a:pt x="94134" y="47960"/>
                  <a:pt x="81149" y="41709"/>
                  <a:pt x="67419" y="41709"/>
                </a:cubicBezTo>
                <a:cubicBezTo>
                  <a:pt x="55438" y="41709"/>
                  <a:pt x="43942" y="46472"/>
                  <a:pt x="35496" y="54955"/>
                </a:cubicBezTo>
                <a:lnTo>
                  <a:pt x="22361" y="67940"/>
                </a:lnTo>
                <a:cubicBezTo>
                  <a:pt x="15664" y="74637"/>
                  <a:pt x="11906" y="83716"/>
                  <a:pt x="11906" y="93204"/>
                </a:cubicBezTo>
                <a:lnTo>
                  <a:pt x="11906" y="107156"/>
                </a:lnTo>
                <a:cubicBezTo>
                  <a:pt x="11906" y="113742"/>
                  <a:pt x="17227" y="119063"/>
                  <a:pt x="23812" y="119063"/>
                </a:cubicBezTo>
                <a:cubicBezTo>
                  <a:pt x="30398" y="119063"/>
                  <a:pt x="35719" y="113742"/>
                  <a:pt x="35719" y="107156"/>
                </a:cubicBezTo>
                <a:lnTo>
                  <a:pt x="35719" y="93204"/>
                </a:lnTo>
                <a:cubicBezTo>
                  <a:pt x="35719" y="90041"/>
                  <a:pt x="36984" y="87027"/>
                  <a:pt x="39216" y="84795"/>
                </a:cubicBezTo>
                <a:close/>
                <a:moveTo>
                  <a:pt x="43830" y="151544"/>
                </a:moveTo>
                <a:cubicBezTo>
                  <a:pt x="43272" y="153479"/>
                  <a:pt x="42230" y="155265"/>
                  <a:pt x="40816" y="156679"/>
                </a:cubicBezTo>
                <a:lnTo>
                  <a:pt x="15404" y="182091"/>
                </a:lnTo>
                <a:cubicBezTo>
                  <a:pt x="10753" y="186742"/>
                  <a:pt x="10753" y="194295"/>
                  <a:pt x="15404" y="198946"/>
                </a:cubicBezTo>
                <a:cubicBezTo>
                  <a:pt x="20055" y="203597"/>
                  <a:pt x="27608" y="203597"/>
                  <a:pt x="32258" y="198946"/>
                </a:cubicBezTo>
                <a:lnTo>
                  <a:pt x="57671" y="173534"/>
                </a:lnTo>
                <a:cubicBezTo>
                  <a:pt x="61950" y="169255"/>
                  <a:pt x="65075" y="163934"/>
                  <a:pt x="66749" y="158093"/>
                </a:cubicBezTo>
                <a:lnTo>
                  <a:pt x="67568" y="155265"/>
                </a:lnTo>
                <a:lnTo>
                  <a:pt x="50453" y="140605"/>
                </a:lnTo>
                <a:cubicBezTo>
                  <a:pt x="49523" y="139787"/>
                  <a:pt x="48592" y="138968"/>
                  <a:pt x="47699" y="138075"/>
                </a:cubicBezTo>
                <a:lnTo>
                  <a:pt x="43830" y="15154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303020" y="1741168"/>
            <a:ext cx="809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Physical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7220" y="2293618"/>
            <a:ext cx="3286125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อุปสรรคทางกายภาพ เช่น ระยะทาง การคมนาคม สภาพแวดล้อม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7220" y="3246124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10" name="Text 8"/>
          <p:cNvSpPr/>
          <p:nvPr/>
        </p:nvSpPr>
        <p:spPr>
          <a:xfrm>
            <a:off x="617220" y="3402332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โรงพยาบาลไกลบ้าน ไม่มีรถไป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58270" y="1375410"/>
            <a:ext cx="3674745" cy="2446020"/>
          </a:xfrm>
          <a:custGeom>
            <a:avLst/>
            <a:gdLst/>
            <a:ahLst/>
            <a:cxnLst/>
            <a:rect l="l" t="t" r="r" b="b"/>
            <a:pathLst>
              <a:path w="3674745" h="2446020">
                <a:moveTo>
                  <a:pt x="152412" y="0"/>
                </a:moveTo>
                <a:lnTo>
                  <a:pt x="3522333" y="0"/>
                </a:lnTo>
                <a:cubicBezTo>
                  <a:pt x="3606508" y="0"/>
                  <a:pt x="3674745" y="68237"/>
                  <a:pt x="3674745" y="152412"/>
                </a:cubicBezTo>
                <a:lnTo>
                  <a:pt x="3674745" y="2293608"/>
                </a:lnTo>
                <a:cubicBezTo>
                  <a:pt x="3674745" y="2377783"/>
                  <a:pt x="3606508" y="2446020"/>
                  <a:pt x="3522333" y="2446020"/>
                </a:cubicBezTo>
                <a:lnTo>
                  <a:pt x="152412" y="2446020"/>
                </a:lnTo>
                <a:cubicBezTo>
                  <a:pt x="68237" y="2446020"/>
                  <a:pt x="0" y="2377783"/>
                  <a:pt x="0" y="2293608"/>
                </a:cubicBezTo>
                <a:lnTo>
                  <a:pt x="0" y="152412"/>
                </a:lnTo>
                <a:cubicBezTo>
                  <a:pt x="0" y="68293"/>
                  <a:pt x="68293" y="0"/>
                  <a:pt x="15241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4490680" y="16078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3" name="Shape 11"/>
          <p:cNvSpPr/>
          <p:nvPr/>
        </p:nvSpPr>
        <p:spPr>
          <a:xfrm>
            <a:off x="4662130" y="177926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156121"/>
                </a:moveTo>
                <a:lnTo>
                  <a:pt x="0" y="40742"/>
                </a:lnTo>
                <a:cubicBezTo>
                  <a:pt x="0" y="32110"/>
                  <a:pt x="8967" y="26380"/>
                  <a:pt x="17227" y="28835"/>
                </a:cubicBezTo>
                <a:cubicBezTo>
                  <a:pt x="49857" y="38584"/>
                  <a:pt x="72926" y="30882"/>
                  <a:pt x="96143" y="23143"/>
                </a:cubicBezTo>
                <a:cubicBezTo>
                  <a:pt x="120142" y="15143"/>
                  <a:pt x="144289" y="7107"/>
                  <a:pt x="179226" y="18269"/>
                </a:cubicBezTo>
                <a:cubicBezTo>
                  <a:pt x="186110" y="20464"/>
                  <a:pt x="190500" y="27124"/>
                  <a:pt x="190500" y="34379"/>
                </a:cubicBezTo>
                <a:lnTo>
                  <a:pt x="190500" y="149758"/>
                </a:lnTo>
                <a:cubicBezTo>
                  <a:pt x="190500" y="158390"/>
                  <a:pt x="181533" y="164120"/>
                  <a:pt x="173310" y="161665"/>
                </a:cubicBezTo>
                <a:cubicBezTo>
                  <a:pt x="140680" y="151916"/>
                  <a:pt x="117574" y="159618"/>
                  <a:pt x="94394" y="167357"/>
                </a:cubicBezTo>
                <a:cubicBezTo>
                  <a:pt x="70396" y="175357"/>
                  <a:pt x="46248" y="183393"/>
                  <a:pt x="11311" y="172231"/>
                </a:cubicBezTo>
                <a:cubicBezTo>
                  <a:pt x="4428" y="170036"/>
                  <a:pt x="37" y="163376"/>
                  <a:pt x="37" y="156121"/>
                </a:cubicBezTo>
                <a:close/>
                <a:moveTo>
                  <a:pt x="125016" y="95250"/>
                </a:moveTo>
                <a:cubicBezTo>
                  <a:pt x="125016" y="75530"/>
                  <a:pt x="111696" y="59531"/>
                  <a:pt x="95250" y="59531"/>
                </a:cubicBezTo>
                <a:cubicBezTo>
                  <a:pt x="78804" y="59531"/>
                  <a:pt x="65484" y="75530"/>
                  <a:pt x="65484" y="95250"/>
                </a:cubicBezTo>
                <a:cubicBezTo>
                  <a:pt x="65484" y="114970"/>
                  <a:pt x="78804" y="130969"/>
                  <a:pt x="95250" y="130969"/>
                </a:cubicBezTo>
                <a:cubicBezTo>
                  <a:pt x="111696" y="130969"/>
                  <a:pt x="125016" y="114970"/>
                  <a:pt x="125016" y="95250"/>
                </a:cubicBezTo>
                <a:close/>
                <a:moveTo>
                  <a:pt x="44648" y="153888"/>
                </a:moveTo>
                <a:cubicBezTo>
                  <a:pt x="46286" y="153888"/>
                  <a:pt x="47588" y="152474"/>
                  <a:pt x="47327" y="150875"/>
                </a:cubicBezTo>
                <a:cubicBezTo>
                  <a:pt x="45616" y="140531"/>
                  <a:pt x="37281" y="132457"/>
                  <a:pt x="26789" y="131155"/>
                </a:cubicBezTo>
                <a:cubicBezTo>
                  <a:pt x="25152" y="130969"/>
                  <a:pt x="23812" y="132308"/>
                  <a:pt x="23812" y="133945"/>
                </a:cubicBezTo>
                <a:lnTo>
                  <a:pt x="23812" y="148791"/>
                </a:lnTo>
                <a:cubicBezTo>
                  <a:pt x="23812" y="150130"/>
                  <a:pt x="24705" y="151321"/>
                  <a:pt x="26045" y="151656"/>
                </a:cubicBezTo>
                <a:cubicBezTo>
                  <a:pt x="32705" y="153219"/>
                  <a:pt x="38807" y="153925"/>
                  <a:pt x="44648" y="153925"/>
                </a:cubicBezTo>
                <a:close/>
                <a:moveTo>
                  <a:pt x="163153" y="134875"/>
                </a:moveTo>
                <a:cubicBezTo>
                  <a:pt x="165013" y="135173"/>
                  <a:pt x="166688" y="133759"/>
                  <a:pt x="166688" y="131899"/>
                </a:cubicBezTo>
                <a:lnTo>
                  <a:pt x="166688" y="116049"/>
                </a:lnTo>
                <a:cubicBezTo>
                  <a:pt x="166688" y="114412"/>
                  <a:pt x="165348" y="113035"/>
                  <a:pt x="163711" y="113258"/>
                </a:cubicBezTo>
                <a:cubicBezTo>
                  <a:pt x="154335" y="114412"/>
                  <a:pt x="146633" y="121034"/>
                  <a:pt x="143917" y="129853"/>
                </a:cubicBezTo>
                <a:cubicBezTo>
                  <a:pt x="143396" y="131601"/>
                  <a:pt x="144773" y="133238"/>
                  <a:pt x="146596" y="133276"/>
                </a:cubicBezTo>
                <a:cubicBezTo>
                  <a:pt x="151879" y="133424"/>
                  <a:pt x="157386" y="133908"/>
                  <a:pt x="163116" y="134875"/>
                </a:cubicBezTo>
                <a:close/>
                <a:moveTo>
                  <a:pt x="166688" y="56555"/>
                </a:moveTo>
                <a:lnTo>
                  <a:pt x="166688" y="41709"/>
                </a:lnTo>
                <a:cubicBezTo>
                  <a:pt x="166688" y="40370"/>
                  <a:pt x="165757" y="39179"/>
                  <a:pt x="164455" y="38844"/>
                </a:cubicBezTo>
                <a:cubicBezTo>
                  <a:pt x="157795" y="37281"/>
                  <a:pt x="151693" y="36575"/>
                  <a:pt x="145852" y="36575"/>
                </a:cubicBezTo>
                <a:cubicBezTo>
                  <a:pt x="144214" y="36575"/>
                  <a:pt x="142912" y="37988"/>
                  <a:pt x="143173" y="39588"/>
                </a:cubicBezTo>
                <a:cubicBezTo>
                  <a:pt x="144884" y="49932"/>
                  <a:pt x="153219" y="58006"/>
                  <a:pt x="163711" y="59308"/>
                </a:cubicBezTo>
                <a:cubicBezTo>
                  <a:pt x="165348" y="59494"/>
                  <a:pt x="166688" y="58155"/>
                  <a:pt x="166688" y="56517"/>
                </a:cubicBezTo>
                <a:close/>
                <a:moveTo>
                  <a:pt x="46583" y="60610"/>
                </a:moveTo>
                <a:cubicBezTo>
                  <a:pt x="47104" y="58862"/>
                  <a:pt x="45727" y="57224"/>
                  <a:pt x="43904" y="57187"/>
                </a:cubicBezTo>
                <a:cubicBezTo>
                  <a:pt x="38621" y="57038"/>
                  <a:pt x="33114" y="56555"/>
                  <a:pt x="27384" y="55587"/>
                </a:cubicBezTo>
                <a:cubicBezTo>
                  <a:pt x="25524" y="55290"/>
                  <a:pt x="23850" y="56704"/>
                  <a:pt x="23850" y="58564"/>
                </a:cubicBezTo>
                <a:lnTo>
                  <a:pt x="23812" y="74414"/>
                </a:lnTo>
                <a:cubicBezTo>
                  <a:pt x="23812" y="76051"/>
                  <a:pt x="25152" y="77428"/>
                  <a:pt x="26789" y="77205"/>
                </a:cubicBezTo>
                <a:cubicBezTo>
                  <a:pt x="36165" y="76051"/>
                  <a:pt x="43867" y="69428"/>
                  <a:pt x="46583" y="6061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5176481" y="1741168"/>
            <a:ext cx="866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Financial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490680" y="2293618"/>
            <a:ext cx="3286125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อุปสรรคทางการเงิน เช่น ค่าใช้จ่าย ค่ารักษา ค่าเดินทาง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490680" y="3246124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17" name="Text 15"/>
          <p:cNvSpPr/>
          <p:nvPr/>
        </p:nvSpPr>
        <p:spPr>
          <a:xfrm>
            <a:off x="4490680" y="3402332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ไม่มีเงินจ่ายค่ายา ค่ารักษา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31731" y="1375410"/>
            <a:ext cx="3674745" cy="2446020"/>
          </a:xfrm>
          <a:custGeom>
            <a:avLst/>
            <a:gdLst/>
            <a:ahLst/>
            <a:cxnLst/>
            <a:rect l="l" t="t" r="r" b="b"/>
            <a:pathLst>
              <a:path w="3674745" h="2446020">
                <a:moveTo>
                  <a:pt x="152412" y="0"/>
                </a:moveTo>
                <a:lnTo>
                  <a:pt x="3522333" y="0"/>
                </a:lnTo>
                <a:cubicBezTo>
                  <a:pt x="3606508" y="0"/>
                  <a:pt x="3674745" y="68237"/>
                  <a:pt x="3674745" y="152412"/>
                </a:cubicBezTo>
                <a:lnTo>
                  <a:pt x="3674745" y="2293608"/>
                </a:lnTo>
                <a:cubicBezTo>
                  <a:pt x="3674745" y="2377783"/>
                  <a:pt x="3606508" y="2446020"/>
                  <a:pt x="3522333" y="2446020"/>
                </a:cubicBezTo>
                <a:lnTo>
                  <a:pt x="152412" y="2446020"/>
                </a:lnTo>
                <a:cubicBezTo>
                  <a:pt x="68237" y="2446020"/>
                  <a:pt x="0" y="2377783"/>
                  <a:pt x="0" y="2293608"/>
                </a:cubicBezTo>
                <a:lnTo>
                  <a:pt x="0" y="152412"/>
                </a:lnTo>
                <a:cubicBezTo>
                  <a:pt x="0" y="68293"/>
                  <a:pt x="68293" y="0"/>
                  <a:pt x="15241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8364141" y="16078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0" name="Shape 18"/>
          <p:cNvSpPr/>
          <p:nvPr/>
        </p:nvSpPr>
        <p:spPr>
          <a:xfrm>
            <a:off x="8535591" y="177926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9049941" y="1741168"/>
            <a:ext cx="124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Informational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364141" y="2293618"/>
            <a:ext cx="3286125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อุปสรรคด้านข้อมูล เช่น ความรู้ ความเข้าใจ การเข้าถึงข่าวสาร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364141" y="3246124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24" name="Text 22"/>
          <p:cNvSpPr/>
          <p:nvPr/>
        </p:nvSpPr>
        <p:spPr>
          <a:xfrm>
            <a:off x="8364141" y="3402332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ไม่รู้ว่าต้องฝากครรภ์กี่ครั้ง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4810" y="4023360"/>
            <a:ext cx="3674745" cy="2446020"/>
          </a:xfrm>
          <a:custGeom>
            <a:avLst/>
            <a:gdLst/>
            <a:ahLst/>
            <a:cxnLst/>
            <a:rect l="l" t="t" r="r" b="b"/>
            <a:pathLst>
              <a:path w="3674745" h="2446020">
                <a:moveTo>
                  <a:pt x="152412" y="0"/>
                </a:moveTo>
                <a:lnTo>
                  <a:pt x="3522333" y="0"/>
                </a:lnTo>
                <a:cubicBezTo>
                  <a:pt x="3606508" y="0"/>
                  <a:pt x="3674745" y="68237"/>
                  <a:pt x="3674745" y="152412"/>
                </a:cubicBezTo>
                <a:lnTo>
                  <a:pt x="3674745" y="2293608"/>
                </a:lnTo>
                <a:cubicBezTo>
                  <a:pt x="3674745" y="2377783"/>
                  <a:pt x="3606508" y="2446020"/>
                  <a:pt x="3522333" y="2446020"/>
                </a:cubicBezTo>
                <a:lnTo>
                  <a:pt x="152412" y="2446020"/>
                </a:lnTo>
                <a:cubicBezTo>
                  <a:pt x="68237" y="2446020"/>
                  <a:pt x="0" y="2377783"/>
                  <a:pt x="0" y="2293608"/>
                </a:cubicBezTo>
                <a:lnTo>
                  <a:pt x="0" y="152412"/>
                </a:lnTo>
                <a:cubicBezTo>
                  <a:pt x="0" y="68293"/>
                  <a:pt x="68293" y="0"/>
                  <a:pt x="15241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617220" y="425576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7" name="Shape 25"/>
          <p:cNvSpPr/>
          <p:nvPr/>
        </p:nvSpPr>
        <p:spPr>
          <a:xfrm>
            <a:off x="788670" y="442721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8" name="Text 26"/>
          <p:cNvSpPr/>
          <p:nvPr/>
        </p:nvSpPr>
        <p:spPr>
          <a:xfrm>
            <a:off x="1303020" y="4389118"/>
            <a:ext cx="990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Attitudinal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17220" y="4941568"/>
            <a:ext cx="3286125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อุปสรรคทัศนคติ เช่น ความเชื่อ ความกลัว แรงจูงใจ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7220" y="5894074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31" name="Text 29"/>
          <p:cNvSpPr/>
          <p:nvPr/>
        </p:nvSpPr>
        <p:spPr>
          <a:xfrm>
            <a:off x="617220" y="6050282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กลัวการถูกตำหนิ คิดว่าไม่จำเป็น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258270" y="4023360"/>
            <a:ext cx="3674745" cy="2446020"/>
          </a:xfrm>
          <a:custGeom>
            <a:avLst/>
            <a:gdLst/>
            <a:ahLst/>
            <a:cxnLst/>
            <a:rect l="l" t="t" r="r" b="b"/>
            <a:pathLst>
              <a:path w="3674745" h="2446020">
                <a:moveTo>
                  <a:pt x="152412" y="0"/>
                </a:moveTo>
                <a:lnTo>
                  <a:pt x="3522333" y="0"/>
                </a:lnTo>
                <a:cubicBezTo>
                  <a:pt x="3606508" y="0"/>
                  <a:pt x="3674745" y="68237"/>
                  <a:pt x="3674745" y="152412"/>
                </a:cubicBezTo>
                <a:lnTo>
                  <a:pt x="3674745" y="2293608"/>
                </a:lnTo>
                <a:cubicBezTo>
                  <a:pt x="3674745" y="2377783"/>
                  <a:pt x="3606508" y="2446020"/>
                  <a:pt x="3522333" y="2446020"/>
                </a:cubicBezTo>
                <a:lnTo>
                  <a:pt x="152412" y="2446020"/>
                </a:lnTo>
                <a:cubicBezTo>
                  <a:pt x="68237" y="2446020"/>
                  <a:pt x="0" y="2377783"/>
                  <a:pt x="0" y="2293608"/>
                </a:cubicBezTo>
                <a:lnTo>
                  <a:pt x="0" y="152412"/>
                </a:lnTo>
                <a:cubicBezTo>
                  <a:pt x="0" y="68293"/>
                  <a:pt x="68293" y="0"/>
                  <a:pt x="15241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4490680" y="425576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34" name="Shape 32"/>
          <p:cNvSpPr/>
          <p:nvPr/>
        </p:nvSpPr>
        <p:spPr>
          <a:xfrm>
            <a:off x="4638318" y="4427218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5" name="Text 33"/>
          <p:cNvSpPr/>
          <p:nvPr/>
        </p:nvSpPr>
        <p:spPr>
          <a:xfrm>
            <a:off x="5176481" y="4389118"/>
            <a:ext cx="619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490680" y="4941568"/>
            <a:ext cx="3286125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อุปสรรคทางสังคม เช่น แรงกดดัน ความสัมพันธ์ บทบาท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490680" y="5894074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38" name="Text 36"/>
          <p:cNvSpPr/>
          <p:nvPr/>
        </p:nvSpPr>
        <p:spPr>
          <a:xfrm>
            <a:off x="4490680" y="6050282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สามีไม่อนุญาตให้ไป ชุมชนตำหนิ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131731" y="4023360"/>
            <a:ext cx="3674745" cy="2446020"/>
          </a:xfrm>
          <a:custGeom>
            <a:avLst/>
            <a:gdLst/>
            <a:ahLst/>
            <a:cxnLst/>
            <a:rect l="l" t="t" r="r" b="b"/>
            <a:pathLst>
              <a:path w="3674745" h="2446020">
                <a:moveTo>
                  <a:pt x="152412" y="0"/>
                </a:moveTo>
                <a:lnTo>
                  <a:pt x="3522333" y="0"/>
                </a:lnTo>
                <a:cubicBezTo>
                  <a:pt x="3606508" y="0"/>
                  <a:pt x="3674745" y="68237"/>
                  <a:pt x="3674745" y="152412"/>
                </a:cubicBezTo>
                <a:lnTo>
                  <a:pt x="3674745" y="2293608"/>
                </a:lnTo>
                <a:cubicBezTo>
                  <a:pt x="3674745" y="2377783"/>
                  <a:pt x="3606508" y="2446020"/>
                  <a:pt x="3522333" y="2446020"/>
                </a:cubicBezTo>
                <a:lnTo>
                  <a:pt x="152412" y="2446020"/>
                </a:lnTo>
                <a:cubicBezTo>
                  <a:pt x="68237" y="2446020"/>
                  <a:pt x="0" y="2377783"/>
                  <a:pt x="0" y="2293608"/>
                </a:cubicBezTo>
                <a:lnTo>
                  <a:pt x="0" y="152412"/>
                </a:lnTo>
                <a:cubicBezTo>
                  <a:pt x="0" y="68293"/>
                  <a:pt x="68293" y="0"/>
                  <a:pt x="15241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8364141" y="425576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41" name="Shape 39"/>
          <p:cNvSpPr/>
          <p:nvPr/>
        </p:nvSpPr>
        <p:spPr>
          <a:xfrm>
            <a:off x="8535591" y="442721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2" name="Text 40"/>
          <p:cNvSpPr/>
          <p:nvPr/>
        </p:nvSpPr>
        <p:spPr>
          <a:xfrm>
            <a:off x="9049941" y="4389118"/>
            <a:ext cx="952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364141" y="4941568"/>
            <a:ext cx="3286125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อุปสรรคเชิงโครงสร้าง เช่น นโยบาย ระบบ กฎระเบียบ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364141" y="5894074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45" name="Text 43"/>
          <p:cNvSpPr/>
          <p:nvPr/>
        </p:nvSpPr>
        <p:spPr>
          <a:xfrm>
            <a:off x="8364141" y="6050282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ระบบนัดหมายไม่ยืดหยุ่น ขาดบุคลากร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Workflow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ขั้นตอน Barrier Analysis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676400" y="2777496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5" name="Text 3"/>
          <p:cNvSpPr/>
          <p:nvPr/>
        </p:nvSpPr>
        <p:spPr>
          <a:xfrm>
            <a:off x="2005965" y="3040382"/>
            <a:ext cx="25527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171575" y="3920496"/>
            <a:ext cx="1924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Define Behavior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181100" y="4263396"/>
            <a:ext cx="190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กำหนดพฤติกรรมเป้าหมายที่ต้องการส่งเสริม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014663" y="3301371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9" name="Shape 7"/>
          <p:cNvSpPr/>
          <p:nvPr/>
        </p:nvSpPr>
        <p:spPr>
          <a:xfrm>
            <a:off x="3727490" y="2777496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0" name="Text 8"/>
          <p:cNvSpPr/>
          <p:nvPr/>
        </p:nvSpPr>
        <p:spPr>
          <a:xfrm>
            <a:off x="4032885" y="3040382"/>
            <a:ext cx="30349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222665" y="3920496"/>
            <a:ext cx="1924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Identify Groups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232190" y="4263396"/>
            <a:ext cx="190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แยกกลุ่ม Doers และ Non-doers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065752" y="3301371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4" name="Shape 12"/>
          <p:cNvSpPr/>
          <p:nvPr/>
        </p:nvSpPr>
        <p:spPr>
          <a:xfrm>
            <a:off x="5778579" y="2891796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5" name="Text 13"/>
          <p:cNvSpPr/>
          <p:nvPr/>
        </p:nvSpPr>
        <p:spPr>
          <a:xfrm>
            <a:off x="6080284" y="3154682"/>
            <a:ext cx="310991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273754" y="4034796"/>
            <a:ext cx="1924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Collect Data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283279" y="4377696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เก็บข้อมูลจากทั้งสองกลุ่ม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116842" y="3301371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9" name="Shape 17"/>
          <p:cNvSpPr/>
          <p:nvPr/>
        </p:nvSpPr>
        <p:spPr>
          <a:xfrm>
            <a:off x="7829669" y="2891796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0" name="Text 18"/>
          <p:cNvSpPr/>
          <p:nvPr/>
        </p:nvSpPr>
        <p:spPr>
          <a:xfrm>
            <a:off x="8131612" y="3154682"/>
            <a:ext cx="310396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324844" y="4034796"/>
            <a:ext cx="1924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Analyze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334369" y="4377696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วิเคราะห์ความแตกต่าง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9167932" y="3301371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24" name="Shape 22"/>
          <p:cNvSpPr/>
          <p:nvPr/>
        </p:nvSpPr>
        <p:spPr>
          <a:xfrm>
            <a:off x="9880759" y="2891796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5" name="Text 23"/>
          <p:cNvSpPr/>
          <p:nvPr/>
        </p:nvSpPr>
        <p:spPr>
          <a:xfrm>
            <a:off x="10181154" y="3154682"/>
            <a:ext cx="313492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375934" y="4034796"/>
            <a:ext cx="1924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Design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385459" y="4377696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ออกแบบมาตรการแก้ไข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81000" y="6054092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29" name="Text 27"/>
          <p:cNvSpPr/>
          <p:nvPr/>
        </p:nvSpPr>
        <p:spPr>
          <a:xfrm>
            <a:off x="381000" y="62865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Source: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https://barrieranalysis.org/about.html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Research Methods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วิธีเก็บข้อมูลสำหรับ Barrier Analysis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451610"/>
            <a:ext cx="5551170" cy="1607820"/>
          </a:xfrm>
          <a:custGeom>
            <a:avLst/>
            <a:gdLst/>
            <a:ahLst/>
            <a:cxnLst/>
            <a:rect l="l" t="t" r="r" b="b"/>
            <a:pathLst>
              <a:path w="5551170" h="1607820">
                <a:moveTo>
                  <a:pt x="152405" y="0"/>
                </a:moveTo>
                <a:lnTo>
                  <a:pt x="5398765" y="0"/>
                </a:lnTo>
                <a:cubicBezTo>
                  <a:pt x="5482936" y="0"/>
                  <a:pt x="5551170" y="68234"/>
                  <a:pt x="5551170" y="152405"/>
                </a:cubicBezTo>
                <a:lnTo>
                  <a:pt x="5551170" y="1455415"/>
                </a:lnTo>
                <a:cubicBezTo>
                  <a:pt x="5551170" y="1539586"/>
                  <a:pt x="5482936" y="1607820"/>
                  <a:pt x="5398765" y="1607820"/>
                </a:cubicBezTo>
                <a:lnTo>
                  <a:pt x="152405" y="1607820"/>
                </a:lnTo>
                <a:cubicBezTo>
                  <a:pt x="68234" y="1607820"/>
                  <a:pt x="0" y="1539586"/>
                  <a:pt x="0" y="1455415"/>
                </a:cubicBezTo>
                <a:lnTo>
                  <a:pt x="0" y="152405"/>
                </a:lnTo>
                <a:cubicBezTo>
                  <a:pt x="0" y="68234"/>
                  <a:pt x="68234" y="0"/>
                  <a:pt x="15240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7220" y="16840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776764" y="185546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42875" y="53578"/>
                </a:moveTo>
                <a:cubicBezTo>
                  <a:pt x="142875" y="89743"/>
                  <a:pt x="110877" y="119063"/>
                  <a:pt x="71438" y="119063"/>
                </a:cubicBezTo>
                <a:cubicBezTo>
                  <a:pt x="61503" y="119063"/>
                  <a:pt x="52053" y="117202"/>
                  <a:pt x="43458" y="113854"/>
                </a:cubicBezTo>
                <a:lnTo>
                  <a:pt x="13097" y="129927"/>
                </a:lnTo>
                <a:cubicBezTo>
                  <a:pt x="9637" y="131750"/>
                  <a:pt x="5395" y="131118"/>
                  <a:pt x="2604" y="128364"/>
                </a:cubicBezTo>
                <a:cubicBezTo>
                  <a:pt x="-186" y="125611"/>
                  <a:pt x="-819" y="121332"/>
                  <a:pt x="1042" y="117872"/>
                </a:cubicBezTo>
                <a:lnTo>
                  <a:pt x="14288" y="92869"/>
                </a:lnTo>
                <a:cubicBezTo>
                  <a:pt x="5321" y="81930"/>
                  <a:pt x="0" y="68312"/>
                  <a:pt x="0" y="53578"/>
                </a:cubicBezTo>
                <a:cubicBezTo>
                  <a:pt x="0" y="17413"/>
                  <a:pt x="31998" y="-11906"/>
                  <a:pt x="71438" y="-11906"/>
                </a:cubicBezTo>
                <a:cubicBezTo>
                  <a:pt x="110877" y="-11906"/>
                  <a:pt x="142875" y="17413"/>
                  <a:pt x="142875" y="53578"/>
                </a:cubicBezTo>
                <a:close/>
                <a:moveTo>
                  <a:pt x="142875" y="190500"/>
                </a:moveTo>
                <a:cubicBezTo>
                  <a:pt x="107863" y="190500"/>
                  <a:pt x="78730" y="167394"/>
                  <a:pt x="72628" y="136922"/>
                </a:cubicBezTo>
                <a:cubicBezTo>
                  <a:pt x="117277" y="136364"/>
                  <a:pt x="156083" y="104589"/>
                  <a:pt x="160362" y="61503"/>
                </a:cubicBezTo>
                <a:cubicBezTo>
                  <a:pt x="191356" y="68647"/>
                  <a:pt x="214313" y="94357"/>
                  <a:pt x="214313" y="125016"/>
                </a:cubicBezTo>
                <a:cubicBezTo>
                  <a:pt x="214313" y="139750"/>
                  <a:pt x="208992" y="153367"/>
                  <a:pt x="200025" y="164306"/>
                </a:cubicBezTo>
                <a:lnTo>
                  <a:pt x="213271" y="189309"/>
                </a:lnTo>
                <a:cubicBezTo>
                  <a:pt x="215094" y="192770"/>
                  <a:pt x="214461" y="197011"/>
                  <a:pt x="211708" y="199802"/>
                </a:cubicBezTo>
                <a:cubicBezTo>
                  <a:pt x="208955" y="202592"/>
                  <a:pt x="204676" y="203225"/>
                  <a:pt x="201216" y="201364"/>
                </a:cubicBezTo>
                <a:lnTo>
                  <a:pt x="170855" y="185291"/>
                </a:lnTo>
                <a:cubicBezTo>
                  <a:pt x="162260" y="188640"/>
                  <a:pt x="152809" y="190500"/>
                  <a:pt x="142875" y="1905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341120" y="1684018"/>
            <a:ext cx="445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In-depth Interview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41120" y="2026918"/>
            <a:ext cx="4438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สัมภาษณ์เชิงลึกเพื่อเข้าใจประสบการณ์ ความรู้สึก และมุมมองของผู้เข้าร่วม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360170" y="266509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ubicBezTo>
                  <a:pt x="0" y="29876"/>
                  <a:pt x="29876" y="0"/>
                  <a:pt x="66675" y="0"/>
                </a:cubicBezTo>
                <a:close/>
                <a:moveTo>
                  <a:pt x="60424" y="31254"/>
                </a:moveTo>
                <a:lnTo>
                  <a:pt x="60424" y="66675"/>
                </a:lnTo>
                <a:cubicBezTo>
                  <a:pt x="60424" y="68759"/>
                  <a:pt x="61466" y="70712"/>
                  <a:pt x="63211" y="71884"/>
                </a:cubicBezTo>
                <a:lnTo>
                  <a:pt x="88214" y="88553"/>
                </a:lnTo>
                <a:cubicBezTo>
                  <a:pt x="91079" y="90480"/>
                  <a:pt x="94960" y="89699"/>
                  <a:pt x="96887" y="86808"/>
                </a:cubicBezTo>
                <a:cubicBezTo>
                  <a:pt x="98814" y="83917"/>
                  <a:pt x="98033" y="80062"/>
                  <a:pt x="95142" y="78135"/>
                </a:cubicBezTo>
                <a:lnTo>
                  <a:pt x="72926" y="63341"/>
                </a:lnTo>
                <a:lnTo>
                  <a:pt x="72926" y="31254"/>
                </a:lnTo>
                <a:cubicBezTo>
                  <a:pt x="72926" y="27790"/>
                  <a:pt x="70139" y="25003"/>
                  <a:pt x="66675" y="25003"/>
                </a:cubicBezTo>
                <a:cubicBezTo>
                  <a:pt x="63211" y="25003"/>
                  <a:pt x="60424" y="27790"/>
                  <a:pt x="60424" y="31254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0" name="Text 8"/>
          <p:cNvSpPr/>
          <p:nvPr/>
        </p:nvSpPr>
        <p:spPr>
          <a:xfrm>
            <a:off x="1584008" y="2636518"/>
            <a:ext cx="105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30-60 นาทีต่อคน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4810" y="3295656"/>
            <a:ext cx="5551170" cy="1607820"/>
          </a:xfrm>
          <a:custGeom>
            <a:avLst/>
            <a:gdLst/>
            <a:ahLst/>
            <a:cxnLst/>
            <a:rect l="l" t="t" r="r" b="b"/>
            <a:pathLst>
              <a:path w="5551170" h="1607820">
                <a:moveTo>
                  <a:pt x="152405" y="0"/>
                </a:moveTo>
                <a:lnTo>
                  <a:pt x="5398765" y="0"/>
                </a:lnTo>
                <a:cubicBezTo>
                  <a:pt x="5482936" y="0"/>
                  <a:pt x="5551170" y="68234"/>
                  <a:pt x="5551170" y="152405"/>
                </a:cubicBezTo>
                <a:lnTo>
                  <a:pt x="5551170" y="1455415"/>
                </a:lnTo>
                <a:cubicBezTo>
                  <a:pt x="5551170" y="1539586"/>
                  <a:pt x="5482936" y="1607820"/>
                  <a:pt x="5398765" y="1607820"/>
                </a:cubicBezTo>
                <a:lnTo>
                  <a:pt x="152405" y="1607820"/>
                </a:lnTo>
                <a:cubicBezTo>
                  <a:pt x="68234" y="1607820"/>
                  <a:pt x="0" y="1539586"/>
                  <a:pt x="0" y="1455415"/>
                </a:cubicBezTo>
                <a:lnTo>
                  <a:pt x="0" y="152405"/>
                </a:lnTo>
                <a:cubicBezTo>
                  <a:pt x="0" y="68234"/>
                  <a:pt x="68234" y="0"/>
                  <a:pt x="15240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617220" y="3528064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3" name="Shape 11"/>
          <p:cNvSpPr/>
          <p:nvPr/>
        </p:nvSpPr>
        <p:spPr>
          <a:xfrm>
            <a:off x="764858" y="3699514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1341120" y="3528064"/>
            <a:ext cx="445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 Group Discussion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341120" y="3870964"/>
            <a:ext cx="4438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การอภิปรายกลุ่มเพื่อรวบรวมความคิดเห็นหลากหลายและสร้างความเข้าใจร่วม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343501" y="4509139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83344" y="4167"/>
                </a:moveTo>
                <a:cubicBezTo>
                  <a:pt x="98293" y="4167"/>
                  <a:pt x="110430" y="16304"/>
                  <a:pt x="110430" y="31254"/>
                </a:cubicBezTo>
                <a:cubicBezTo>
                  <a:pt x="110430" y="46203"/>
                  <a:pt x="98293" y="58341"/>
                  <a:pt x="83344" y="58341"/>
                </a:cubicBezTo>
                <a:cubicBezTo>
                  <a:pt x="68394" y="58341"/>
                  <a:pt x="56257" y="46203"/>
                  <a:pt x="56257" y="31254"/>
                </a:cubicBezTo>
                <a:cubicBezTo>
                  <a:pt x="56257" y="16304"/>
                  <a:pt x="68394" y="4167"/>
                  <a:pt x="83344" y="4167"/>
                </a:cubicBezTo>
                <a:close/>
                <a:moveTo>
                  <a:pt x="25003" y="22920"/>
                </a:moveTo>
                <a:cubicBezTo>
                  <a:pt x="35353" y="22920"/>
                  <a:pt x="43755" y="31322"/>
                  <a:pt x="43755" y="41672"/>
                </a:cubicBezTo>
                <a:cubicBezTo>
                  <a:pt x="43755" y="52022"/>
                  <a:pt x="35353" y="60424"/>
                  <a:pt x="25003" y="60424"/>
                </a:cubicBezTo>
                <a:cubicBezTo>
                  <a:pt x="14653" y="60424"/>
                  <a:pt x="6251" y="52022"/>
                  <a:pt x="6251" y="41672"/>
                </a:cubicBezTo>
                <a:cubicBezTo>
                  <a:pt x="6251" y="31322"/>
                  <a:pt x="14653" y="22920"/>
                  <a:pt x="25003" y="22920"/>
                </a:cubicBezTo>
                <a:close/>
                <a:moveTo>
                  <a:pt x="0" y="108347"/>
                </a:moveTo>
                <a:cubicBezTo>
                  <a:pt x="0" y="89933"/>
                  <a:pt x="14924" y="75009"/>
                  <a:pt x="33337" y="75009"/>
                </a:cubicBezTo>
                <a:cubicBezTo>
                  <a:pt x="36671" y="75009"/>
                  <a:pt x="39901" y="75504"/>
                  <a:pt x="42948" y="76416"/>
                </a:cubicBezTo>
                <a:cubicBezTo>
                  <a:pt x="34379" y="86000"/>
                  <a:pt x="29170" y="98658"/>
                  <a:pt x="29170" y="112514"/>
                </a:cubicBezTo>
                <a:lnTo>
                  <a:pt x="29170" y="116681"/>
                </a:lnTo>
                <a:cubicBezTo>
                  <a:pt x="29170" y="119650"/>
                  <a:pt x="29795" y="122463"/>
                  <a:pt x="30915" y="125016"/>
                </a:cubicBezTo>
                <a:lnTo>
                  <a:pt x="8334" y="125016"/>
                </a:lnTo>
                <a:cubicBezTo>
                  <a:pt x="3724" y="125016"/>
                  <a:pt x="0" y="121291"/>
                  <a:pt x="0" y="116681"/>
                </a:cubicBezTo>
                <a:lnTo>
                  <a:pt x="0" y="108347"/>
                </a:lnTo>
                <a:close/>
                <a:moveTo>
                  <a:pt x="135772" y="125016"/>
                </a:moveTo>
                <a:cubicBezTo>
                  <a:pt x="136892" y="122463"/>
                  <a:pt x="137517" y="119650"/>
                  <a:pt x="137517" y="116681"/>
                </a:cubicBezTo>
                <a:lnTo>
                  <a:pt x="137517" y="112514"/>
                </a:lnTo>
                <a:cubicBezTo>
                  <a:pt x="137517" y="98658"/>
                  <a:pt x="132308" y="86000"/>
                  <a:pt x="123739" y="76416"/>
                </a:cubicBezTo>
                <a:cubicBezTo>
                  <a:pt x="126787" y="75504"/>
                  <a:pt x="130016" y="75009"/>
                  <a:pt x="133350" y="75009"/>
                </a:cubicBezTo>
                <a:cubicBezTo>
                  <a:pt x="151764" y="75009"/>
                  <a:pt x="166688" y="89933"/>
                  <a:pt x="166688" y="108347"/>
                </a:cubicBezTo>
                <a:lnTo>
                  <a:pt x="166688" y="116681"/>
                </a:lnTo>
                <a:cubicBezTo>
                  <a:pt x="166688" y="121291"/>
                  <a:pt x="162963" y="125016"/>
                  <a:pt x="158353" y="125016"/>
                </a:cubicBezTo>
                <a:lnTo>
                  <a:pt x="135772" y="125016"/>
                </a:lnTo>
                <a:close/>
                <a:moveTo>
                  <a:pt x="122932" y="41672"/>
                </a:moveTo>
                <a:cubicBezTo>
                  <a:pt x="122932" y="31322"/>
                  <a:pt x="131335" y="22920"/>
                  <a:pt x="141684" y="22920"/>
                </a:cubicBezTo>
                <a:cubicBezTo>
                  <a:pt x="152034" y="22920"/>
                  <a:pt x="160437" y="31322"/>
                  <a:pt x="160437" y="41672"/>
                </a:cubicBezTo>
                <a:cubicBezTo>
                  <a:pt x="160437" y="52022"/>
                  <a:pt x="152034" y="60424"/>
                  <a:pt x="141684" y="60424"/>
                </a:cubicBezTo>
                <a:cubicBezTo>
                  <a:pt x="131335" y="60424"/>
                  <a:pt x="122932" y="52022"/>
                  <a:pt x="122932" y="41672"/>
                </a:cubicBezTo>
                <a:close/>
                <a:moveTo>
                  <a:pt x="41672" y="112514"/>
                </a:moveTo>
                <a:cubicBezTo>
                  <a:pt x="41672" y="89490"/>
                  <a:pt x="60320" y="70842"/>
                  <a:pt x="83344" y="70842"/>
                </a:cubicBezTo>
                <a:cubicBezTo>
                  <a:pt x="106367" y="70842"/>
                  <a:pt x="125016" y="89490"/>
                  <a:pt x="125016" y="112514"/>
                </a:cubicBezTo>
                <a:lnTo>
                  <a:pt x="125016" y="116681"/>
                </a:lnTo>
                <a:cubicBezTo>
                  <a:pt x="125016" y="121291"/>
                  <a:pt x="121291" y="125016"/>
                  <a:pt x="116681" y="125016"/>
                </a:cubicBezTo>
                <a:lnTo>
                  <a:pt x="50006" y="125016"/>
                </a:lnTo>
                <a:cubicBezTo>
                  <a:pt x="45396" y="125016"/>
                  <a:pt x="41672" y="121291"/>
                  <a:pt x="41672" y="116681"/>
                </a:cubicBezTo>
                <a:lnTo>
                  <a:pt x="41672" y="112514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7" name="Text 15"/>
          <p:cNvSpPr/>
          <p:nvPr/>
        </p:nvSpPr>
        <p:spPr>
          <a:xfrm>
            <a:off x="1584008" y="4480564"/>
            <a:ext cx="952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6-10 คนต่อกลุ่ม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52210" y="1451610"/>
            <a:ext cx="5551170" cy="1607820"/>
          </a:xfrm>
          <a:custGeom>
            <a:avLst/>
            <a:gdLst/>
            <a:ahLst/>
            <a:cxnLst/>
            <a:rect l="l" t="t" r="r" b="b"/>
            <a:pathLst>
              <a:path w="5551170" h="1607820">
                <a:moveTo>
                  <a:pt x="152405" y="0"/>
                </a:moveTo>
                <a:lnTo>
                  <a:pt x="5398765" y="0"/>
                </a:lnTo>
                <a:cubicBezTo>
                  <a:pt x="5482936" y="0"/>
                  <a:pt x="5551170" y="68234"/>
                  <a:pt x="5551170" y="152405"/>
                </a:cubicBezTo>
                <a:lnTo>
                  <a:pt x="5551170" y="1455415"/>
                </a:lnTo>
                <a:cubicBezTo>
                  <a:pt x="5551170" y="1539586"/>
                  <a:pt x="5482936" y="1607820"/>
                  <a:pt x="5398765" y="1607820"/>
                </a:cubicBezTo>
                <a:lnTo>
                  <a:pt x="152405" y="1607820"/>
                </a:lnTo>
                <a:cubicBezTo>
                  <a:pt x="68234" y="1607820"/>
                  <a:pt x="0" y="1539586"/>
                  <a:pt x="0" y="1455415"/>
                </a:cubicBezTo>
                <a:lnTo>
                  <a:pt x="0" y="152405"/>
                </a:lnTo>
                <a:cubicBezTo>
                  <a:pt x="0" y="68234"/>
                  <a:pt x="68234" y="0"/>
                  <a:pt x="15240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6484620" y="16840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0" name="Shape 18"/>
          <p:cNvSpPr/>
          <p:nvPr/>
        </p:nvSpPr>
        <p:spPr>
          <a:xfrm>
            <a:off x="6644164" y="185546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7156" y="11906"/>
                </a:moveTo>
                <a:cubicBezTo>
                  <a:pt x="77093" y="11906"/>
                  <a:pt x="53020" y="25598"/>
                  <a:pt x="35496" y="41895"/>
                </a:cubicBezTo>
                <a:cubicBezTo>
                  <a:pt x="18083" y="58080"/>
                  <a:pt x="6437" y="77391"/>
                  <a:pt x="893" y="90674"/>
                </a:cubicBezTo>
                <a:cubicBezTo>
                  <a:pt x="-335" y="93613"/>
                  <a:pt x="-335" y="96887"/>
                  <a:pt x="893" y="99826"/>
                </a:cubicBezTo>
                <a:cubicBezTo>
                  <a:pt x="6437" y="113109"/>
                  <a:pt x="18083" y="132457"/>
                  <a:pt x="35496" y="148605"/>
                </a:cubicBezTo>
                <a:cubicBezTo>
                  <a:pt x="53020" y="164864"/>
                  <a:pt x="77093" y="178594"/>
                  <a:pt x="107156" y="178594"/>
                </a:cubicBezTo>
                <a:cubicBezTo>
                  <a:pt x="137220" y="178594"/>
                  <a:pt x="161292" y="164902"/>
                  <a:pt x="178817" y="148605"/>
                </a:cubicBezTo>
                <a:cubicBezTo>
                  <a:pt x="196230" y="132420"/>
                  <a:pt x="207876" y="113109"/>
                  <a:pt x="213420" y="99826"/>
                </a:cubicBezTo>
                <a:cubicBezTo>
                  <a:pt x="214647" y="96887"/>
                  <a:pt x="214647" y="93613"/>
                  <a:pt x="213420" y="90674"/>
                </a:cubicBezTo>
                <a:cubicBezTo>
                  <a:pt x="207876" y="77391"/>
                  <a:pt x="196230" y="58043"/>
                  <a:pt x="178817" y="41895"/>
                </a:cubicBezTo>
                <a:cubicBezTo>
                  <a:pt x="161292" y="25636"/>
                  <a:pt x="137220" y="11906"/>
                  <a:pt x="107156" y="11906"/>
                </a:cubicBezTo>
                <a:close/>
                <a:moveTo>
                  <a:pt x="53578" y="95250"/>
                </a:moveTo>
                <a:cubicBezTo>
                  <a:pt x="53578" y="65679"/>
                  <a:pt x="77586" y="41672"/>
                  <a:pt x="107156" y="41672"/>
                </a:cubicBezTo>
                <a:cubicBezTo>
                  <a:pt x="136727" y="41672"/>
                  <a:pt x="160734" y="65679"/>
                  <a:pt x="160734" y="95250"/>
                </a:cubicBezTo>
                <a:cubicBezTo>
                  <a:pt x="160734" y="124821"/>
                  <a:pt x="136727" y="148828"/>
                  <a:pt x="107156" y="148828"/>
                </a:cubicBezTo>
                <a:cubicBezTo>
                  <a:pt x="77586" y="148828"/>
                  <a:pt x="53578" y="124821"/>
                  <a:pt x="53578" y="95250"/>
                </a:cubicBezTo>
                <a:close/>
                <a:moveTo>
                  <a:pt x="107156" y="71438"/>
                </a:moveTo>
                <a:cubicBezTo>
                  <a:pt x="107156" y="84572"/>
                  <a:pt x="96478" y="95250"/>
                  <a:pt x="83344" y="95250"/>
                </a:cubicBezTo>
                <a:cubicBezTo>
                  <a:pt x="79065" y="95250"/>
                  <a:pt x="75047" y="94134"/>
                  <a:pt x="71549" y="92125"/>
                </a:cubicBezTo>
                <a:cubicBezTo>
                  <a:pt x="71177" y="96180"/>
                  <a:pt x="71512" y="100347"/>
                  <a:pt x="72628" y="104477"/>
                </a:cubicBezTo>
                <a:cubicBezTo>
                  <a:pt x="77725" y="123527"/>
                  <a:pt x="97334" y="134838"/>
                  <a:pt x="116384" y="129741"/>
                </a:cubicBezTo>
                <a:cubicBezTo>
                  <a:pt x="135434" y="124644"/>
                  <a:pt x="146745" y="105035"/>
                  <a:pt x="141647" y="85985"/>
                </a:cubicBezTo>
                <a:cubicBezTo>
                  <a:pt x="137108" y="68982"/>
                  <a:pt x="120997" y="58155"/>
                  <a:pt x="104031" y="59643"/>
                </a:cubicBezTo>
                <a:cubicBezTo>
                  <a:pt x="106003" y="63103"/>
                  <a:pt x="107156" y="67121"/>
                  <a:pt x="107156" y="714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7208520" y="1684018"/>
            <a:ext cx="445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Observation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208520" y="2026918"/>
            <a:ext cx="4438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สังเกตพฤติกรรมและบริบทจริงเพื่อเห็นปัญหาที่ผู้เข้าร่วมอาจไม่สามารถบอกได้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244239" y="2665093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83344" y="8334"/>
                </a:moveTo>
                <a:lnTo>
                  <a:pt x="81104" y="8334"/>
                </a:lnTo>
                <a:cubicBezTo>
                  <a:pt x="78239" y="3360"/>
                  <a:pt x="72848" y="0"/>
                  <a:pt x="66675" y="0"/>
                </a:cubicBezTo>
                <a:lnTo>
                  <a:pt x="33337" y="0"/>
                </a:lnTo>
                <a:cubicBezTo>
                  <a:pt x="27165" y="0"/>
                  <a:pt x="21774" y="3360"/>
                  <a:pt x="18909" y="8334"/>
                </a:cubicBezTo>
                <a:lnTo>
                  <a:pt x="16669" y="8334"/>
                </a:lnTo>
                <a:cubicBezTo>
                  <a:pt x="7475" y="8334"/>
                  <a:pt x="0" y="15809"/>
                  <a:pt x="0" y="25003"/>
                </a:cubicBezTo>
                <a:lnTo>
                  <a:pt x="0" y="116681"/>
                </a:lnTo>
                <a:cubicBezTo>
                  <a:pt x="0" y="125875"/>
                  <a:pt x="7475" y="133350"/>
                  <a:pt x="16669" y="133350"/>
                </a:cubicBezTo>
                <a:lnTo>
                  <a:pt x="83344" y="133350"/>
                </a:lnTo>
                <a:cubicBezTo>
                  <a:pt x="92538" y="133350"/>
                  <a:pt x="100013" y="125875"/>
                  <a:pt x="100013" y="116681"/>
                </a:cubicBezTo>
                <a:lnTo>
                  <a:pt x="100013" y="25003"/>
                </a:lnTo>
                <a:cubicBezTo>
                  <a:pt x="100013" y="15809"/>
                  <a:pt x="92538" y="8334"/>
                  <a:pt x="83344" y="8334"/>
                </a:cubicBezTo>
                <a:close/>
                <a:moveTo>
                  <a:pt x="35421" y="29170"/>
                </a:moveTo>
                <a:cubicBezTo>
                  <a:pt x="31957" y="29170"/>
                  <a:pt x="29170" y="26384"/>
                  <a:pt x="29170" y="22920"/>
                </a:cubicBezTo>
                <a:cubicBezTo>
                  <a:pt x="29170" y="19456"/>
                  <a:pt x="31957" y="16669"/>
                  <a:pt x="35421" y="16669"/>
                </a:cubicBezTo>
                <a:lnTo>
                  <a:pt x="64591" y="16669"/>
                </a:lnTo>
                <a:cubicBezTo>
                  <a:pt x="68055" y="16669"/>
                  <a:pt x="70842" y="19456"/>
                  <a:pt x="70842" y="22920"/>
                </a:cubicBezTo>
                <a:cubicBezTo>
                  <a:pt x="70842" y="26384"/>
                  <a:pt x="68055" y="29170"/>
                  <a:pt x="64591" y="29170"/>
                </a:cubicBezTo>
                <a:lnTo>
                  <a:pt x="35421" y="29170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24" name="Text 22"/>
          <p:cNvSpPr/>
          <p:nvPr/>
        </p:nvSpPr>
        <p:spPr>
          <a:xfrm>
            <a:off x="7451407" y="2636518"/>
            <a:ext cx="105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บันทึกเชิงโครงร่าง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52210" y="3295656"/>
            <a:ext cx="5551170" cy="1607820"/>
          </a:xfrm>
          <a:custGeom>
            <a:avLst/>
            <a:gdLst/>
            <a:ahLst/>
            <a:cxnLst/>
            <a:rect l="l" t="t" r="r" b="b"/>
            <a:pathLst>
              <a:path w="5551170" h="1607820">
                <a:moveTo>
                  <a:pt x="152405" y="0"/>
                </a:moveTo>
                <a:lnTo>
                  <a:pt x="5398765" y="0"/>
                </a:lnTo>
                <a:cubicBezTo>
                  <a:pt x="5482936" y="0"/>
                  <a:pt x="5551170" y="68234"/>
                  <a:pt x="5551170" y="152405"/>
                </a:cubicBezTo>
                <a:lnTo>
                  <a:pt x="5551170" y="1455415"/>
                </a:lnTo>
                <a:cubicBezTo>
                  <a:pt x="5551170" y="1539586"/>
                  <a:pt x="5482936" y="1607820"/>
                  <a:pt x="5398765" y="1607820"/>
                </a:cubicBezTo>
                <a:lnTo>
                  <a:pt x="152405" y="1607820"/>
                </a:lnTo>
                <a:cubicBezTo>
                  <a:pt x="68234" y="1607820"/>
                  <a:pt x="0" y="1539586"/>
                  <a:pt x="0" y="1455415"/>
                </a:cubicBezTo>
                <a:lnTo>
                  <a:pt x="0" y="152405"/>
                </a:lnTo>
                <a:cubicBezTo>
                  <a:pt x="0" y="68234"/>
                  <a:pt x="68234" y="0"/>
                  <a:pt x="152405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6484620" y="3528064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7" name="Shape 25"/>
          <p:cNvSpPr/>
          <p:nvPr/>
        </p:nvSpPr>
        <p:spPr>
          <a:xfrm>
            <a:off x="6679882" y="369951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8" name="Text 26"/>
          <p:cNvSpPr/>
          <p:nvPr/>
        </p:nvSpPr>
        <p:spPr>
          <a:xfrm>
            <a:off x="7208520" y="3528064"/>
            <a:ext cx="445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 Review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208520" y="3870964"/>
            <a:ext cx="4438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ทบทวนบันทึกทางการแพทย์ รายงาน และข้อมูลทะเบียนเพื่อหาแนวโน้มและรูปแบบ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235904" y="4509139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6681" y="53600"/>
                </a:moveTo>
                <a:cubicBezTo>
                  <a:pt x="112827" y="56153"/>
                  <a:pt x="108399" y="58210"/>
                  <a:pt x="103789" y="59851"/>
                </a:cubicBezTo>
                <a:cubicBezTo>
                  <a:pt x="91548" y="64227"/>
                  <a:pt x="75478" y="66675"/>
                  <a:pt x="58341" y="66675"/>
                </a:cubicBezTo>
                <a:cubicBezTo>
                  <a:pt x="41203" y="66675"/>
                  <a:pt x="25107" y="64201"/>
                  <a:pt x="12892" y="59851"/>
                </a:cubicBezTo>
                <a:cubicBezTo>
                  <a:pt x="8308" y="58210"/>
                  <a:pt x="3855" y="56153"/>
                  <a:pt x="0" y="53600"/>
                </a:cubicBezTo>
                <a:lnTo>
                  <a:pt x="0" y="75009"/>
                </a:lnTo>
                <a:cubicBezTo>
                  <a:pt x="0" y="86521"/>
                  <a:pt x="26123" y="95845"/>
                  <a:pt x="58341" y="95845"/>
                </a:cubicBezTo>
                <a:cubicBezTo>
                  <a:pt x="90558" y="95845"/>
                  <a:pt x="116681" y="86521"/>
                  <a:pt x="116681" y="75009"/>
                </a:cubicBezTo>
                <a:lnTo>
                  <a:pt x="116681" y="53600"/>
                </a:lnTo>
                <a:close/>
                <a:moveTo>
                  <a:pt x="116681" y="33337"/>
                </a:moveTo>
                <a:lnTo>
                  <a:pt x="116681" y="20836"/>
                </a:lnTo>
                <a:cubicBezTo>
                  <a:pt x="116681" y="9324"/>
                  <a:pt x="90558" y="0"/>
                  <a:pt x="58341" y="0"/>
                </a:cubicBezTo>
                <a:cubicBezTo>
                  <a:pt x="26123" y="0"/>
                  <a:pt x="0" y="9324"/>
                  <a:pt x="0" y="20836"/>
                </a:cubicBezTo>
                <a:lnTo>
                  <a:pt x="0" y="33337"/>
                </a:lnTo>
                <a:cubicBezTo>
                  <a:pt x="0" y="44849"/>
                  <a:pt x="26123" y="54173"/>
                  <a:pt x="58341" y="54173"/>
                </a:cubicBezTo>
                <a:cubicBezTo>
                  <a:pt x="90558" y="54173"/>
                  <a:pt x="116681" y="44849"/>
                  <a:pt x="116681" y="33337"/>
                </a:cubicBezTo>
                <a:close/>
                <a:moveTo>
                  <a:pt x="103789" y="101523"/>
                </a:moveTo>
                <a:cubicBezTo>
                  <a:pt x="91574" y="105873"/>
                  <a:pt x="75504" y="108347"/>
                  <a:pt x="58341" y="108347"/>
                </a:cubicBezTo>
                <a:cubicBezTo>
                  <a:pt x="41177" y="108347"/>
                  <a:pt x="25107" y="105873"/>
                  <a:pt x="12892" y="101523"/>
                </a:cubicBezTo>
                <a:cubicBezTo>
                  <a:pt x="8308" y="99882"/>
                  <a:pt x="3855" y="97825"/>
                  <a:pt x="0" y="95272"/>
                </a:cubicBezTo>
                <a:lnTo>
                  <a:pt x="0" y="112514"/>
                </a:lnTo>
                <a:cubicBezTo>
                  <a:pt x="0" y="124026"/>
                  <a:pt x="26123" y="133350"/>
                  <a:pt x="58341" y="133350"/>
                </a:cubicBezTo>
                <a:cubicBezTo>
                  <a:pt x="90558" y="133350"/>
                  <a:pt x="116681" y="124026"/>
                  <a:pt x="116681" y="112514"/>
                </a:cubicBezTo>
                <a:lnTo>
                  <a:pt x="116681" y="95272"/>
                </a:lnTo>
                <a:cubicBezTo>
                  <a:pt x="112827" y="97825"/>
                  <a:pt x="108399" y="99882"/>
                  <a:pt x="103789" y="101523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31" name="Text 29"/>
          <p:cNvSpPr/>
          <p:nvPr/>
        </p:nvSpPr>
        <p:spPr>
          <a:xfrm>
            <a:off x="7451407" y="4480564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ข้อมูลย้อนหลัง 6-12 เดือน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84810" y="5436874"/>
            <a:ext cx="11418570" cy="1036320"/>
          </a:xfrm>
          <a:custGeom>
            <a:avLst/>
            <a:gdLst/>
            <a:ahLst/>
            <a:cxnLst/>
            <a:rect l="l" t="t" r="r" b="b"/>
            <a:pathLst>
              <a:path w="11418570" h="1036320">
                <a:moveTo>
                  <a:pt x="152401" y="0"/>
                </a:moveTo>
                <a:lnTo>
                  <a:pt x="11266169" y="0"/>
                </a:lnTo>
                <a:cubicBezTo>
                  <a:pt x="11350338" y="0"/>
                  <a:pt x="11418570" y="68232"/>
                  <a:pt x="11418570" y="152401"/>
                </a:cubicBezTo>
                <a:lnTo>
                  <a:pt x="11418570" y="883919"/>
                </a:lnTo>
                <a:cubicBezTo>
                  <a:pt x="11418570" y="968088"/>
                  <a:pt x="11350338" y="1036320"/>
                  <a:pt x="11266169" y="1036320"/>
                </a:cubicBezTo>
                <a:lnTo>
                  <a:pt x="152401" y="1036320"/>
                </a:lnTo>
                <a:cubicBezTo>
                  <a:pt x="68232" y="1036320"/>
                  <a:pt x="0" y="968088"/>
                  <a:pt x="0" y="8839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1D1D1D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702945" y="5783582"/>
            <a:ext cx="257175" cy="342900"/>
          </a:xfrm>
          <a:custGeom>
            <a:avLst/>
            <a:gdLst/>
            <a:ahLst/>
            <a:cxnLst/>
            <a:rect l="l" t="t" r="r" b="b"/>
            <a:pathLst>
              <a:path w="257175" h="342900">
                <a:moveTo>
                  <a:pt x="196163" y="257175"/>
                </a:moveTo>
                <a:cubicBezTo>
                  <a:pt x="201052" y="242240"/>
                  <a:pt x="210830" y="228712"/>
                  <a:pt x="221880" y="217058"/>
                </a:cubicBezTo>
                <a:cubicBezTo>
                  <a:pt x="243780" y="194020"/>
                  <a:pt x="257175" y="162878"/>
                  <a:pt x="257175" y="128588"/>
                </a:cubicBezTo>
                <a:cubicBezTo>
                  <a:pt x="257175" y="57596"/>
                  <a:pt x="199579" y="0"/>
                  <a:pt x="128587" y="0"/>
                </a:cubicBezTo>
                <a:cubicBezTo>
                  <a:pt x="57596" y="0"/>
                  <a:pt x="0" y="57596"/>
                  <a:pt x="0" y="128588"/>
                </a:cubicBezTo>
                <a:cubicBezTo>
                  <a:pt x="0" y="162878"/>
                  <a:pt x="13395" y="194020"/>
                  <a:pt x="35295" y="217058"/>
                </a:cubicBezTo>
                <a:cubicBezTo>
                  <a:pt x="46345" y="228712"/>
                  <a:pt x="56190" y="242240"/>
                  <a:pt x="61012" y="257175"/>
                </a:cubicBezTo>
                <a:lnTo>
                  <a:pt x="196096" y="257175"/>
                </a:lnTo>
                <a:close/>
                <a:moveTo>
                  <a:pt x="192881" y="289322"/>
                </a:moveTo>
                <a:lnTo>
                  <a:pt x="64294" y="289322"/>
                </a:lnTo>
                <a:lnTo>
                  <a:pt x="64294" y="300038"/>
                </a:lnTo>
                <a:cubicBezTo>
                  <a:pt x="64294" y="329639"/>
                  <a:pt x="88270" y="353616"/>
                  <a:pt x="117872" y="353616"/>
                </a:cubicBezTo>
                <a:lnTo>
                  <a:pt x="139303" y="353616"/>
                </a:lnTo>
                <a:cubicBezTo>
                  <a:pt x="168905" y="353616"/>
                  <a:pt x="192881" y="329639"/>
                  <a:pt x="192881" y="300038"/>
                </a:cubicBezTo>
                <a:lnTo>
                  <a:pt x="192881" y="289322"/>
                </a:lnTo>
                <a:close/>
                <a:moveTo>
                  <a:pt x="123230" y="75009"/>
                </a:moveTo>
                <a:cubicBezTo>
                  <a:pt x="96575" y="75009"/>
                  <a:pt x="75009" y="96575"/>
                  <a:pt x="75009" y="123230"/>
                </a:cubicBezTo>
                <a:cubicBezTo>
                  <a:pt x="75009" y="132137"/>
                  <a:pt x="67843" y="139303"/>
                  <a:pt x="58936" y="139303"/>
                </a:cubicBezTo>
                <a:cubicBezTo>
                  <a:pt x="50029" y="139303"/>
                  <a:pt x="42863" y="132137"/>
                  <a:pt x="42863" y="123230"/>
                </a:cubicBezTo>
                <a:cubicBezTo>
                  <a:pt x="42863" y="78827"/>
                  <a:pt x="78827" y="42863"/>
                  <a:pt x="123230" y="42863"/>
                </a:cubicBezTo>
                <a:cubicBezTo>
                  <a:pt x="132137" y="42863"/>
                  <a:pt x="139303" y="50029"/>
                  <a:pt x="139303" y="58936"/>
                </a:cubicBezTo>
                <a:cubicBezTo>
                  <a:pt x="139303" y="67843"/>
                  <a:pt x="132137" y="75009"/>
                  <a:pt x="123230" y="7500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4" name="Text 32"/>
          <p:cNvSpPr/>
          <p:nvPr/>
        </p:nvSpPr>
        <p:spPr>
          <a:xfrm>
            <a:off x="1274445" y="5669282"/>
            <a:ext cx="10391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แนะนำ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274445" y="6012182"/>
            <a:ext cx="10372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ควรใช้หลายวิธีร่วมกัน (triangulation) เพื่อให้ได้ข้อมูลที่ครบถ้วนและน่าเชื่อถือ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Case Study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ANC Attendance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375410"/>
            <a:ext cx="11418570" cy="960120"/>
          </a:xfrm>
          <a:custGeom>
            <a:avLst/>
            <a:gdLst/>
            <a:ahLst/>
            <a:cxnLst/>
            <a:rect l="l" t="t" r="r" b="b"/>
            <a:pathLst>
              <a:path w="11418570" h="960120">
                <a:moveTo>
                  <a:pt x="152400" y="0"/>
                </a:moveTo>
                <a:lnTo>
                  <a:pt x="11266170" y="0"/>
                </a:lnTo>
                <a:cubicBezTo>
                  <a:pt x="11350338" y="0"/>
                  <a:pt x="11418570" y="68232"/>
                  <a:pt x="11418570" y="152400"/>
                </a:cubicBezTo>
                <a:lnTo>
                  <a:pt x="11418570" y="807720"/>
                </a:lnTo>
                <a:cubicBezTo>
                  <a:pt x="11418570" y="891888"/>
                  <a:pt x="11350338" y="960120"/>
                  <a:pt x="11266170" y="960120"/>
                </a:cubicBezTo>
                <a:lnTo>
                  <a:pt x="152400" y="960120"/>
                </a:lnTo>
                <a:cubicBezTo>
                  <a:pt x="68232" y="960120"/>
                  <a:pt x="0" y="891888"/>
                  <a:pt x="0" y="80772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79120" y="1588657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774383" y="1760107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44648" y="32742"/>
                </a:moveTo>
                <a:cubicBezTo>
                  <a:pt x="44648" y="17957"/>
                  <a:pt x="56652" y="5953"/>
                  <a:pt x="71438" y="5953"/>
                </a:cubicBezTo>
                <a:cubicBezTo>
                  <a:pt x="86223" y="5953"/>
                  <a:pt x="98227" y="17957"/>
                  <a:pt x="98227" y="32742"/>
                </a:cubicBezTo>
                <a:cubicBezTo>
                  <a:pt x="98227" y="47527"/>
                  <a:pt x="86223" y="59531"/>
                  <a:pt x="71438" y="59531"/>
                </a:cubicBezTo>
                <a:cubicBezTo>
                  <a:pt x="56652" y="59531"/>
                  <a:pt x="44648" y="47527"/>
                  <a:pt x="44648" y="32742"/>
                </a:cubicBezTo>
                <a:close/>
                <a:moveTo>
                  <a:pt x="2865" y="53764"/>
                </a:moveTo>
                <a:cubicBezTo>
                  <a:pt x="7702" y="47104"/>
                  <a:pt x="17004" y="45653"/>
                  <a:pt x="23664" y="50490"/>
                </a:cubicBezTo>
                <a:lnTo>
                  <a:pt x="37133" y="60275"/>
                </a:lnTo>
                <a:cubicBezTo>
                  <a:pt x="47104" y="67531"/>
                  <a:pt x="59122" y="71438"/>
                  <a:pt x="71438" y="71438"/>
                </a:cubicBezTo>
                <a:cubicBezTo>
                  <a:pt x="83753" y="71438"/>
                  <a:pt x="95771" y="67531"/>
                  <a:pt x="105742" y="60275"/>
                </a:cubicBezTo>
                <a:lnTo>
                  <a:pt x="119211" y="50453"/>
                </a:lnTo>
                <a:cubicBezTo>
                  <a:pt x="125871" y="45616"/>
                  <a:pt x="135173" y="47104"/>
                  <a:pt x="140010" y="53727"/>
                </a:cubicBezTo>
                <a:cubicBezTo>
                  <a:pt x="144847" y="60350"/>
                  <a:pt x="143359" y="69689"/>
                  <a:pt x="136736" y="74526"/>
                </a:cubicBezTo>
                <a:lnTo>
                  <a:pt x="123267" y="84348"/>
                </a:lnTo>
                <a:cubicBezTo>
                  <a:pt x="118207" y="88032"/>
                  <a:pt x="112812" y="91120"/>
                  <a:pt x="107156" y="93650"/>
                </a:cubicBezTo>
                <a:lnTo>
                  <a:pt x="107156" y="107156"/>
                </a:lnTo>
                <a:lnTo>
                  <a:pt x="35719" y="107156"/>
                </a:lnTo>
                <a:lnTo>
                  <a:pt x="35719" y="93650"/>
                </a:lnTo>
                <a:cubicBezTo>
                  <a:pt x="30063" y="91157"/>
                  <a:pt x="24668" y="88032"/>
                  <a:pt x="19608" y="84348"/>
                </a:cubicBezTo>
                <a:lnTo>
                  <a:pt x="6139" y="74526"/>
                </a:lnTo>
                <a:cubicBezTo>
                  <a:pt x="-521" y="69689"/>
                  <a:pt x="-1972" y="60387"/>
                  <a:pt x="2865" y="53727"/>
                </a:cubicBezTo>
                <a:close/>
                <a:moveTo>
                  <a:pt x="36277" y="122523"/>
                </a:moveTo>
                <a:lnTo>
                  <a:pt x="58824" y="142242"/>
                </a:lnTo>
                <a:lnTo>
                  <a:pt x="49150" y="156083"/>
                </a:lnTo>
                <a:lnTo>
                  <a:pt x="58192" y="165125"/>
                </a:lnTo>
                <a:cubicBezTo>
                  <a:pt x="63996" y="170929"/>
                  <a:pt x="63996" y="180342"/>
                  <a:pt x="58192" y="186184"/>
                </a:cubicBezTo>
                <a:cubicBezTo>
                  <a:pt x="52388" y="192025"/>
                  <a:pt x="42974" y="191988"/>
                  <a:pt x="37133" y="186184"/>
                </a:cubicBezTo>
                <a:lnTo>
                  <a:pt x="19273" y="168325"/>
                </a:lnTo>
                <a:cubicBezTo>
                  <a:pt x="14139" y="163190"/>
                  <a:pt x="13432" y="155153"/>
                  <a:pt x="17562" y="149237"/>
                </a:cubicBezTo>
                <a:lnTo>
                  <a:pt x="36240" y="122523"/>
                </a:lnTo>
                <a:close/>
                <a:moveTo>
                  <a:pt x="84088" y="142242"/>
                </a:moveTo>
                <a:lnTo>
                  <a:pt x="106635" y="122523"/>
                </a:lnTo>
                <a:lnTo>
                  <a:pt x="125313" y="149237"/>
                </a:lnTo>
                <a:cubicBezTo>
                  <a:pt x="129443" y="155153"/>
                  <a:pt x="128736" y="163190"/>
                  <a:pt x="123639" y="168287"/>
                </a:cubicBezTo>
                <a:lnTo>
                  <a:pt x="105780" y="186147"/>
                </a:lnTo>
                <a:cubicBezTo>
                  <a:pt x="99975" y="191951"/>
                  <a:pt x="90562" y="191951"/>
                  <a:pt x="84720" y="186147"/>
                </a:cubicBezTo>
                <a:cubicBezTo>
                  <a:pt x="78879" y="180342"/>
                  <a:pt x="78916" y="170929"/>
                  <a:pt x="84720" y="165088"/>
                </a:cubicBezTo>
                <a:lnTo>
                  <a:pt x="93762" y="156046"/>
                </a:lnTo>
                <a:lnTo>
                  <a:pt x="84088" y="14220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303020" y="1569718"/>
            <a:ext cx="472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พฤติกรรมเป้าหมาย: การฝากครรภ์ครบ 4 ครั้ง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03020" y="1912507"/>
            <a:ext cx="4686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Antenatal Care (ANC) ตามมาตรฐาน WHO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810" y="2533535"/>
            <a:ext cx="11418570" cy="3941445"/>
          </a:xfrm>
          <a:custGeom>
            <a:avLst/>
            <a:gdLst/>
            <a:ahLst/>
            <a:cxnLst/>
            <a:rect l="l" t="t" r="r" b="b"/>
            <a:pathLst>
              <a:path w="11418570" h="3941445">
                <a:moveTo>
                  <a:pt x="152416" y="0"/>
                </a:moveTo>
                <a:lnTo>
                  <a:pt x="11266154" y="0"/>
                </a:lnTo>
                <a:cubicBezTo>
                  <a:pt x="11350331" y="0"/>
                  <a:pt x="11418570" y="68239"/>
                  <a:pt x="11418570" y="152416"/>
                </a:cubicBezTo>
                <a:lnTo>
                  <a:pt x="11418570" y="3789029"/>
                </a:lnTo>
                <a:cubicBezTo>
                  <a:pt x="11418570" y="3873206"/>
                  <a:pt x="11350331" y="3941445"/>
                  <a:pt x="11266154" y="3941445"/>
                </a:cubicBezTo>
                <a:lnTo>
                  <a:pt x="152416" y="3941445"/>
                </a:lnTo>
                <a:cubicBezTo>
                  <a:pt x="68239" y="3941445"/>
                  <a:pt x="0" y="3873206"/>
                  <a:pt x="0" y="3789029"/>
                </a:cubicBezTo>
                <a:lnTo>
                  <a:pt x="0" y="152416"/>
                </a:lnTo>
                <a:cubicBezTo>
                  <a:pt x="0" y="68239"/>
                  <a:pt x="68239" y="0"/>
                  <a:pt x="15241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graphicFrame>
        <p:nvGraphicFramePr>
          <p:cNvPr id="18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388620" y="2537343"/>
          <a:ext cx="11410950" cy="3762375"/>
        </p:xfrm>
        <a:graphic>
          <a:graphicData uri="http://schemas.openxmlformats.org/drawingml/2006/table">
            <a:tbl>
              <a:tblPr/>
              <a:tblGrid>
                <a:gridCol w="3867150"/>
                <a:gridCol w="1781175"/>
                <a:gridCol w="2638425"/>
                <a:gridCol w="3124200"/>
              </a:tblGrid>
              <a:tr h="627063"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Barrier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D1D1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Doers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D1D1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Non-doers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D1D1D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ประเภท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D1D1D"/>
                    </a:solidFill>
                  </a:tcPr>
                </a:tc>
              </a:tr>
              <a:tr h="62706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ระยะทางไกล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75%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Physical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2706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ค่าเดินทางสูง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15%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68%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Financial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2706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ไม่รู้ความสำคัญ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55%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Informational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2706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สามีไม่อนุญาต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42%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Social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62706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เวลานัดไม่สะดวก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12%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38%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1D1D1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Structural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52400" marR="15240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5382" y="345382"/>
            <a:ext cx="11561677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2" spc="19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Priority Setting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5382" y="621688"/>
            <a:ext cx="11708465" cy="4144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6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การจัดลำดับความสำคัญของ Barriers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8836" y="1246831"/>
            <a:ext cx="3685231" cy="1630205"/>
          </a:xfrm>
          <a:custGeom>
            <a:avLst/>
            <a:gdLst/>
            <a:ahLst/>
            <a:cxnLst/>
            <a:rect l="l" t="t" r="r" b="b"/>
            <a:pathLst>
              <a:path w="3685231" h="1630205">
                <a:moveTo>
                  <a:pt x="103616" y="0"/>
                </a:moveTo>
                <a:lnTo>
                  <a:pt x="3581615" y="0"/>
                </a:lnTo>
                <a:cubicBezTo>
                  <a:pt x="3638840" y="0"/>
                  <a:pt x="3685231" y="46390"/>
                  <a:pt x="3685231" y="103616"/>
                </a:cubicBezTo>
                <a:lnTo>
                  <a:pt x="3685231" y="1526589"/>
                </a:lnTo>
                <a:cubicBezTo>
                  <a:pt x="3685231" y="1583815"/>
                  <a:pt x="3638840" y="1630205"/>
                  <a:pt x="3581615" y="1630205"/>
                </a:cubicBezTo>
                <a:lnTo>
                  <a:pt x="103616" y="1630205"/>
                </a:lnTo>
                <a:cubicBezTo>
                  <a:pt x="46390" y="1630205"/>
                  <a:pt x="0" y="1583815"/>
                  <a:pt x="0" y="1526589"/>
                </a:cubicBezTo>
                <a:lnTo>
                  <a:pt x="0" y="103616"/>
                </a:lnTo>
                <a:cubicBezTo>
                  <a:pt x="0" y="46429"/>
                  <a:pt x="46429" y="0"/>
                  <a:pt x="10361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916225" y="1457512"/>
            <a:ext cx="552612" cy="552612"/>
          </a:xfrm>
          <a:custGeom>
            <a:avLst/>
            <a:gdLst/>
            <a:ahLst/>
            <a:cxnLst/>
            <a:rect l="l" t="t" r="r" b="b"/>
            <a:pathLst>
              <a:path w="552612" h="552612">
                <a:moveTo>
                  <a:pt x="276306" y="0"/>
                </a:moveTo>
                <a:lnTo>
                  <a:pt x="276306" y="0"/>
                </a:lnTo>
                <a:cubicBezTo>
                  <a:pt x="428803" y="0"/>
                  <a:pt x="552612" y="123809"/>
                  <a:pt x="552612" y="276306"/>
                </a:cubicBezTo>
                <a:lnTo>
                  <a:pt x="552612" y="276306"/>
                </a:lnTo>
                <a:cubicBezTo>
                  <a:pt x="552612" y="428803"/>
                  <a:pt x="428803" y="552612"/>
                  <a:pt x="276306" y="552612"/>
                </a:cubicBezTo>
                <a:lnTo>
                  <a:pt x="276306" y="552612"/>
                </a:lnTo>
                <a:cubicBezTo>
                  <a:pt x="123809" y="552612"/>
                  <a:pt x="0" y="428803"/>
                  <a:pt x="0" y="276306"/>
                </a:cubicBezTo>
                <a:lnTo>
                  <a:pt x="0" y="276306"/>
                </a:lnTo>
                <a:cubicBezTo>
                  <a:pt x="0" y="123809"/>
                  <a:pt x="123809" y="0"/>
                  <a:pt x="276306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2088916" y="1630203"/>
            <a:ext cx="207229" cy="207229"/>
          </a:xfrm>
          <a:custGeom>
            <a:avLst/>
            <a:gdLst/>
            <a:ahLst/>
            <a:cxnLst/>
            <a:rect l="l" t="t" r="r" b="b"/>
            <a:pathLst>
              <a:path w="207229" h="207229">
                <a:moveTo>
                  <a:pt x="12952" y="12952"/>
                </a:moveTo>
                <a:cubicBezTo>
                  <a:pt x="20116" y="12952"/>
                  <a:pt x="25904" y="18740"/>
                  <a:pt x="25904" y="25904"/>
                </a:cubicBezTo>
                <a:lnTo>
                  <a:pt x="25904" y="161898"/>
                </a:lnTo>
                <a:cubicBezTo>
                  <a:pt x="25904" y="165460"/>
                  <a:pt x="28818" y="168374"/>
                  <a:pt x="32380" y="168374"/>
                </a:cubicBezTo>
                <a:lnTo>
                  <a:pt x="194278" y="168374"/>
                </a:lnTo>
                <a:cubicBezTo>
                  <a:pt x="201442" y="168374"/>
                  <a:pt x="207229" y="174162"/>
                  <a:pt x="207229" y="181326"/>
                </a:cubicBezTo>
                <a:cubicBezTo>
                  <a:pt x="207229" y="188490"/>
                  <a:pt x="201442" y="194278"/>
                  <a:pt x="194278" y="194278"/>
                </a:cubicBezTo>
                <a:lnTo>
                  <a:pt x="32380" y="194278"/>
                </a:lnTo>
                <a:cubicBezTo>
                  <a:pt x="14490" y="194278"/>
                  <a:pt x="0" y="179788"/>
                  <a:pt x="0" y="161898"/>
                </a:cubicBezTo>
                <a:lnTo>
                  <a:pt x="0" y="25904"/>
                </a:lnTo>
                <a:cubicBezTo>
                  <a:pt x="0" y="18740"/>
                  <a:pt x="5788" y="12952"/>
                  <a:pt x="12952" y="12952"/>
                </a:cubicBezTo>
                <a:close/>
                <a:moveTo>
                  <a:pt x="51807" y="38856"/>
                </a:moveTo>
                <a:cubicBezTo>
                  <a:pt x="51807" y="31692"/>
                  <a:pt x="57595" y="25904"/>
                  <a:pt x="64759" y="25904"/>
                </a:cubicBezTo>
                <a:lnTo>
                  <a:pt x="142470" y="25904"/>
                </a:lnTo>
                <a:cubicBezTo>
                  <a:pt x="149634" y="25904"/>
                  <a:pt x="155422" y="31692"/>
                  <a:pt x="155422" y="38856"/>
                </a:cubicBezTo>
                <a:cubicBezTo>
                  <a:pt x="155422" y="46020"/>
                  <a:pt x="149634" y="51807"/>
                  <a:pt x="142470" y="51807"/>
                </a:cubicBezTo>
                <a:lnTo>
                  <a:pt x="64759" y="51807"/>
                </a:lnTo>
                <a:cubicBezTo>
                  <a:pt x="57595" y="51807"/>
                  <a:pt x="51807" y="46020"/>
                  <a:pt x="51807" y="38856"/>
                </a:cubicBezTo>
                <a:close/>
                <a:moveTo>
                  <a:pt x="64759" y="71235"/>
                </a:moveTo>
                <a:lnTo>
                  <a:pt x="116567" y="71235"/>
                </a:lnTo>
                <a:cubicBezTo>
                  <a:pt x="123731" y="71235"/>
                  <a:pt x="129518" y="77023"/>
                  <a:pt x="129518" y="84187"/>
                </a:cubicBezTo>
                <a:cubicBezTo>
                  <a:pt x="129518" y="91351"/>
                  <a:pt x="123731" y="97139"/>
                  <a:pt x="116567" y="97139"/>
                </a:cubicBezTo>
                <a:lnTo>
                  <a:pt x="64759" y="97139"/>
                </a:lnTo>
                <a:cubicBezTo>
                  <a:pt x="57595" y="97139"/>
                  <a:pt x="51807" y="91351"/>
                  <a:pt x="51807" y="84187"/>
                </a:cubicBezTo>
                <a:cubicBezTo>
                  <a:pt x="51807" y="77023"/>
                  <a:pt x="57595" y="71235"/>
                  <a:pt x="64759" y="71235"/>
                </a:cubicBezTo>
                <a:close/>
                <a:moveTo>
                  <a:pt x="64759" y="116567"/>
                </a:moveTo>
                <a:lnTo>
                  <a:pt x="168374" y="116567"/>
                </a:lnTo>
                <a:cubicBezTo>
                  <a:pt x="175538" y="116567"/>
                  <a:pt x="181326" y="122354"/>
                  <a:pt x="181326" y="129518"/>
                </a:cubicBezTo>
                <a:cubicBezTo>
                  <a:pt x="181326" y="136682"/>
                  <a:pt x="175538" y="142470"/>
                  <a:pt x="168374" y="142470"/>
                </a:cubicBezTo>
                <a:lnTo>
                  <a:pt x="64759" y="142470"/>
                </a:lnTo>
                <a:cubicBezTo>
                  <a:pt x="57595" y="142470"/>
                  <a:pt x="51807" y="136682"/>
                  <a:pt x="51807" y="129518"/>
                </a:cubicBezTo>
                <a:cubicBezTo>
                  <a:pt x="51807" y="122354"/>
                  <a:pt x="57595" y="116567"/>
                  <a:pt x="64759" y="11656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516347" y="2148277"/>
            <a:ext cx="3350210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6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ความถี่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24981" y="2459121"/>
            <a:ext cx="3332941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พบบ่อยแค่ไหนในกลุ่ม Non-doers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250363" y="1246831"/>
            <a:ext cx="3685231" cy="1630205"/>
          </a:xfrm>
          <a:custGeom>
            <a:avLst/>
            <a:gdLst/>
            <a:ahLst/>
            <a:cxnLst/>
            <a:rect l="l" t="t" r="r" b="b"/>
            <a:pathLst>
              <a:path w="3685231" h="1630205">
                <a:moveTo>
                  <a:pt x="103616" y="0"/>
                </a:moveTo>
                <a:lnTo>
                  <a:pt x="3581615" y="0"/>
                </a:lnTo>
                <a:cubicBezTo>
                  <a:pt x="3638840" y="0"/>
                  <a:pt x="3685231" y="46390"/>
                  <a:pt x="3685231" y="103616"/>
                </a:cubicBezTo>
                <a:lnTo>
                  <a:pt x="3685231" y="1526589"/>
                </a:lnTo>
                <a:cubicBezTo>
                  <a:pt x="3685231" y="1583815"/>
                  <a:pt x="3638840" y="1630205"/>
                  <a:pt x="3581615" y="1630205"/>
                </a:cubicBezTo>
                <a:lnTo>
                  <a:pt x="103616" y="1630205"/>
                </a:lnTo>
                <a:cubicBezTo>
                  <a:pt x="46390" y="1630205"/>
                  <a:pt x="0" y="1583815"/>
                  <a:pt x="0" y="1526589"/>
                </a:cubicBezTo>
                <a:lnTo>
                  <a:pt x="0" y="103616"/>
                </a:lnTo>
                <a:cubicBezTo>
                  <a:pt x="0" y="46429"/>
                  <a:pt x="46429" y="0"/>
                  <a:pt x="10361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817751" y="1457512"/>
            <a:ext cx="552612" cy="552612"/>
          </a:xfrm>
          <a:custGeom>
            <a:avLst/>
            <a:gdLst/>
            <a:ahLst/>
            <a:cxnLst/>
            <a:rect l="l" t="t" r="r" b="b"/>
            <a:pathLst>
              <a:path w="552612" h="552612">
                <a:moveTo>
                  <a:pt x="276306" y="0"/>
                </a:moveTo>
                <a:lnTo>
                  <a:pt x="276306" y="0"/>
                </a:lnTo>
                <a:cubicBezTo>
                  <a:pt x="428803" y="0"/>
                  <a:pt x="552612" y="123809"/>
                  <a:pt x="552612" y="276306"/>
                </a:cubicBezTo>
                <a:lnTo>
                  <a:pt x="552612" y="276306"/>
                </a:lnTo>
                <a:cubicBezTo>
                  <a:pt x="552612" y="428803"/>
                  <a:pt x="428803" y="552612"/>
                  <a:pt x="276306" y="552612"/>
                </a:cubicBezTo>
                <a:lnTo>
                  <a:pt x="276306" y="552612"/>
                </a:lnTo>
                <a:cubicBezTo>
                  <a:pt x="123809" y="552612"/>
                  <a:pt x="0" y="428803"/>
                  <a:pt x="0" y="276306"/>
                </a:cubicBezTo>
                <a:lnTo>
                  <a:pt x="0" y="276306"/>
                </a:lnTo>
                <a:cubicBezTo>
                  <a:pt x="0" y="123809"/>
                  <a:pt x="123809" y="0"/>
                  <a:pt x="276306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1" name="Shape 9"/>
          <p:cNvSpPr/>
          <p:nvPr/>
        </p:nvSpPr>
        <p:spPr>
          <a:xfrm>
            <a:off x="5977491" y="1630203"/>
            <a:ext cx="233133" cy="207229"/>
          </a:xfrm>
          <a:custGeom>
            <a:avLst/>
            <a:gdLst/>
            <a:ahLst/>
            <a:cxnLst/>
            <a:rect l="l" t="t" r="r" b="b"/>
            <a:pathLst>
              <a:path w="233133" h="207229">
                <a:moveTo>
                  <a:pt x="206177" y="39908"/>
                </a:moveTo>
                <a:cubicBezTo>
                  <a:pt x="209253" y="36832"/>
                  <a:pt x="214393" y="37601"/>
                  <a:pt x="215931" y="41648"/>
                </a:cubicBezTo>
                <a:cubicBezTo>
                  <a:pt x="218684" y="48812"/>
                  <a:pt x="220181" y="56624"/>
                  <a:pt x="220181" y="64759"/>
                </a:cubicBezTo>
                <a:cubicBezTo>
                  <a:pt x="220181" y="100539"/>
                  <a:pt x="191202" y="129518"/>
                  <a:pt x="155422" y="129518"/>
                </a:cubicBezTo>
                <a:cubicBezTo>
                  <a:pt x="148339" y="129518"/>
                  <a:pt x="141499" y="128385"/>
                  <a:pt x="135104" y="126280"/>
                </a:cubicBezTo>
                <a:lnTo>
                  <a:pt x="59457" y="201927"/>
                </a:lnTo>
                <a:cubicBezTo>
                  <a:pt x="48084" y="213301"/>
                  <a:pt x="29627" y="213301"/>
                  <a:pt x="18254" y="201927"/>
                </a:cubicBezTo>
                <a:cubicBezTo>
                  <a:pt x="6881" y="190554"/>
                  <a:pt x="6881" y="172098"/>
                  <a:pt x="18254" y="160724"/>
                </a:cubicBezTo>
                <a:lnTo>
                  <a:pt x="93901" y="85077"/>
                </a:lnTo>
                <a:cubicBezTo>
                  <a:pt x="91796" y="78682"/>
                  <a:pt x="90663" y="71883"/>
                  <a:pt x="90663" y="64759"/>
                </a:cubicBezTo>
                <a:cubicBezTo>
                  <a:pt x="90663" y="28980"/>
                  <a:pt x="119643" y="0"/>
                  <a:pt x="155422" y="0"/>
                </a:cubicBezTo>
                <a:cubicBezTo>
                  <a:pt x="163557" y="0"/>
                  <a:pt x="171369" y="1498"/>
                  <a:pt x="178533" y="4250"/>
                </a:cubicBezTo>
                <a:cubicBezTo>
                  <a:pt x="182580" y="5788"/>
                  <a:pt x="183309" y="10928"/>
                  <a:pt x="180273" y="14004"/>
                </a:cubicBezTo>
                <a:lnTo>
                  <a:pt x="144373" y="49905"/>
                </a:lnTo>
                <a:cubicBezTo>
                  <a:pt x="143158" y="51119"/>
                  <a:pt x="142470" y="52779"/>
                  <a:pt x="142470" y="54479"/>
                </a:cubicBezTo>
                <a:lnTo>
                  <a:pt x="142470" y="71235"/>
                </a:lnTo>
                <a:cubicBezTo>
                  <a:pt x="142470" y="74797"/>
                  <a:pt x="145384" y="77711"/>
                  <a:pt x="148946" y="77711"/>
                </a:cubicBezTo>
                <a:lnTo>
                  <a:pt x="165703" y="77711"/>
                </a:lnTo>
                <a:cubicBezTo>
                  <a:pt x="167403" y="77711"/>
                  <a:pt x="169062" y="77023"/>
                  <a:pt x="170276" y="75809"/>
                </a:cubicBezTo>
                <a:lnTo>
                  <a:pt x="206177" y="3990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4417873" y="2148277"/>
            <a:ext cx="3350210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6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ความเป็นไปได้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426508" y="2459121"/>
            <a:ext cx="3332941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สามารถแก้ไขได้จริงหรือไม่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151889" y="1246831"/>
            <a:ext cx="3685231" cy="1630205"/>
          </a:xfrm>
          <a:custGeom>
            <a:avLst/>
            <a:gdLst/>
            <a:ahLst/>
            <a:cxnLst/>
            <a:rect l="l" t="t" r="r" b="b"/>
            <a:pathLst>
              <a:path w="3685231" h="1630205">
                <a:moveTo>
                  <a:pt x="103616" y="0"/>
                </a:moveTo>
                <a:lnTo>
                  <a:pt x="3581615" y="0"/>
                </a:lnTo>
                <a:cubicBezTo>
                  <a:pt x="3638840" y="0"/>
                  <a:pt x="3685231" y="46390"/>
                  <a:pt x="3685231" y="103616"/>
                </a:cubicBezTo>
                <a:lnTo>
                  <a:pt x="3685231" y="1526589"/>
                </a:lnTo>
                <a:cubicBezTo>
                  <a:pt x="3685231" y="1583815"/>
                  <a:pt x="3638840" y="1630205"/>
                  <a:pt x="3581615" y="1630205"/>
                </a:cubicBezTo>
                <a:lnTo>
                  <a:pt x="103616" y="1630205"/>
                </a:lnTo>
                <a:cubicBezTo>
                  <a:pt x="46390" y="1630205"/>
                  <a:pt x="0" y="1583815"/>
                  <a:pt x="0" y="1526589"/>
                </a:cubicBezTo>
                <a:lnTo>
                  <a:pt x="0" y="103616"/>
                </a:lnTo>
                <a:cubicBezTo>
                  <a:pt x="0" y="46429"/>
                  <a:pt x="46429" y="0"/>
                  <a:pt x="10361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719278" y="1457512"/>
            <a:ext cx="552612" cy="552612"/>
          </a:xfrm>
          <a:custGeom>
            <a:avLst/>
            <a:gdLst/>
            <a:ahLst/>
            <a:cxnLst/>
            <a:rect l="l" t="t" r="r" b="b"/>
            <a:pathLst>
              <a:path w="552612" h="552612">
                <a:moveTo>
                  <a:pt x="276306" y="0"/>
                </a:moveTo>
                <a:lnTo>
                  <a:pt x="276306" y="0"/>
                </a:lnTo>
                <a:cubicBezTo>
                  <a:pt x="428803" y="0"/>
                  <a:pt x="552612" y="123809"/>
                  <a:pt x="552612" y="276306"/>
                </a:cubicBezTo>
                <a:lnTo>
                  <a:pt x="552612" y="276306"/>
                </a:lnTo>
                <a:cubicBezTo>
                  <a:pt x="552612" y="428803"/>
                  <a:pt x="428803" y="552612"/>
                  <a:pt x="276306" y="552612"/>
                </a:cubicBezTo>
                <a:lnTo>
                  <a:pt x="276306" y="552612"/>
                </a:lnTo>
                <a:cubicBezTo>
                  <a:pt x="123809" y="552612"/>
                  <a:pt x="0" y="428803"/>
                  <a:pt x="0" y="276306"/>
                </a:cubicBezTo>
                <a:lnTo>
                  <a:pt x="0" y="276306"/>
                </a:lnTo>
                <a:cubicBezTo>
                  <a:pt x="0" y="123809"/>
                  <a:pt x="123809" y="0"/>
                  <a:pt x="276306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6" name="Shape 14"/>
          <p:cNvSpPr/>
          <p:nvPr/>
        </p:nvSpPr>
        <p:spPr>
          <a:xfrm>
            <a:off x="9891969" y="1630203"/>
            <a:ext cx="207229" cy="207229"/>
          </a:xfrm>
          <a:custGeom>
            <a:avLst/>
            <a:gdLst/>
            <a:ahLst/>
            <a:cxnLst/>
            <a:rect l="l" t="t" r="r" b="b"/>
            <a:pathLst>
              <a:path w="207229" h="207229">
                <a:moveTo>
                  <a:pt x="181326" y="103615"/>
                </a:moveTo>
                <a:cubicBezTo>
                  <a:pt x="181326" y="60725"/>
                  <a:pt x="146505" y="25904"/>
                  <a:pt x="103615" y="25904"/>
                </a:cubicBezTo>
                <a:cubicBezTo>
                  <a:pt x="60725" y="25904"/>
                  <a:pt x="25904" y="60725"/>
                  <a:pt x="25904" y="103615"/>
                </a:cubicBezTo>
                <a:cubicBezTo>
                  <a:pt x="25904" y="146505"/>
                  <a:pt x="60725" y="181326"/>
                  <a:pt x="103615" y="181326"/>
                </a:cubicBezTo>
                <a:cubicBezTo>
                  <a:pt x="146505" y="181326"/>
                  <a:pt x="181326" y="146505"/>
                  <a:pt x="181326" y="103615"/>
                </a:cubicBezTo>
                <a:close/>
                <a:moveTo>
                  <a:pt x="0" y="103615"/>
                </a:moveTo>
                <a:cubicBezTo>
                  <a:pt x="0" y="46428"/>
                  <a:pt x="46428" y="0"/>
                  <a:pt x="103615" y="0"/>
                </a:cubicBezTo>
                <a:cubicBezTo>
                  <a:pt x="160801" y="0"/>
                  <a:pt x="207229" y="46428"/>
                  <a:pt x="207229" y="103615"/>
                </a:cubicBezTo>
                <a:cubicBezTo>
                  <a:pt x="207229" y="160801"/>
                  <a:pt x="160801" y="207229"/>
                  <a:pt x="103615" y="207229"/>
                </a:cubicBezTo>
                <a:cubicBezTo>
                  <a:pt x="46428" y="207229"/>
                  <a:pt x="0" y="160801"/>
                  <a:pt x="0" y="103615"/>
                </a:cubicBezTo>
                <a:close/>
                <a:moveTo>
                  <a:pt x="103615" y="135994"/>
                </a:moveTo>
                <a:cubicBezTo>
                  <a:pt x="121486" y="135994"/>
                  <a:pt x="135994" y="121486"/>
                  <a:pt x="135994" y="103615"/>
                </a:cubicBezTo>
                <a:cubicBezTo>
                  <a:pt x="135994" y="85744"/>
                  <a:pt x="121486" y="71235"/>
                  <a:pt x="103615" y="71235"/>
                </a:cubicBezTo>
                <a:cubicBezTo>
                  <a:pt x="85744" y="71235"/>
                  <a:pt x="71235" y="85744"/>
                  <a:pt x="71235" y="103615"/>
                </a:cubicBezTo>
                <a:cubicBezTo>
                  <a:pt x="71235" y="121486"/>
                  <a:pt x="85744" y="135994"/>
                  <a:pt x="103615" y="135994"/>
                </a:cubicBezTo>
                <a:close/>
                <a:moveTo>
                  <a:pt x="103615" y="45331"/>
                </a:moveTo>
                <a:cubicBezTo>
                  <a:pt x="135782" y="45331"/>
                  <a:pt x="161898" y="71447"/>
                  <a:pt x="161898" y="103615"/>
                </a:cubicBezTo>
                <a:cubicBezTo>
                  <a:pt x="161898" y="135782"/>
                  <a:pt x="135782" y="161898"/>
                  <a:pt x="103615" y="161898"/>
                </a:cubicBezTo>
                <a:cubicBezTo>
                  <a:pt x="71447" y="161898"/>
                  <a:pt x="45331" y="135782"/>
                  <a:pt x="45331" y="103615"/>
                </a:cubicBezTo>
                <a:cubicBezTo>
                  <a:pt x="45331" y="71447"/>
                  <a:pt x="71447" y="45331"/>
                  <a:pt x="103615" y="45331"/>
                </a:cubicBezTo>
                <a:close/>
                <a:moveTo>
                  <a:pt x="90663" y="103615"/>
                </a:moveTo>
                <a:cubicBezTo>
                  <a:pt x="90663" y="96466"/>
                  <a:pt x="96466" y="90663"/>
                  <a:pt x="103615" y="90663"/>
                </a:cubicBezTo>
                <a:cubicBezTo>
                  <a:pt x="110763" y="90663"/>
                  <a:pt x="116567" y="96466"/>
                  <a:pt x="116567" y="103615"/>
                </a:cubicBezTo>
                <a:cubicBezTo>
                  <a:pt x="116567" y="110763"/>
                  <a:pt x="110763" y="116567"/>
                  <a:pt x="103615" y="116567"/>
                </a:cubicBezTo>
                <a:cubicBezTo>
                  <a:pt x="96466" y="116567"/>
                  <a:pt x="90663" y="110763"/>
                  <a:pt x="90663" y="10361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8319399" y="2148277"/>
            <a:ext cx="3350210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6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ผลกระทบ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328034" y="2459121"/>
            <a:ext cx="3332941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มีผลต่อพฤติกรรมมากน้อยแค่ไหน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48836" y="3091178"/>
            <a:ext cx="11490874" cy="3762942"/>
          </a:xfrm>
          <a:custGeom>
            <a:avLst/>
            <a:gdLst/>
            <a:ahLst/>
            <a:cxnLst/>
            <a:rect l="l" t="t" r="r" b="b"/>
            <a:pathLst>
              <a:path w="11490874" h="3762942">
                <a:moveTo>
                  <a:pt x="138138" y="0"/>
                </a:moveTo>
                <a:lnTo>
                  <a:pt x="11352736" y="0"/>
                </a:lnTo>
                <a:cubicBezTo>
                  <a:pt x="11429027" y="0"/>
                  <a:pt x="11490874" y="61846"/>
                  <a:pt x="11490874" y="138138"/>
                </a:cubicBezTo>
                <a:lnTo>
                  <a:pt x="11490874" y="3624804"/>
                </a:lnTo>
                <a:cubicBezTo>
                  <a:pt x="11490874" y="3701095"/>
                  <a:pt x="11429027" y="3762942"/>
                  <a:pt x="11352736" y="3762942"/>
                </a:cubicBezTo>
                <a:lnTo>
                  <a:pt x="138138" y="3762942"/>
                </a:lnTo>
                <a:cubicBezTo>
                  <a:pt x="61846" y="3762942"/>
                  <a:pt x="0" y="3701095"/>
                  <a:pt x="0" y="3624804"/>
                </a:cubicBezTo>
                <a:lnTo>
                  <a:pt x="0" y="138138"/>
                </a:lnTo>
                <a:cubicBezTo>
                  <a:pt x="0" y="61846"/>
                  <a:pt x="61846" y="0"/>
                  <a:pt x="13813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559520" y="3301859"/>
            <a:ext cx="11173122" cy="2763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2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Priority Matrix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62973" y="3788739"/>
            <a:ext cx="5420777" cy="1319361"/>
          </a:xfrm>
          <a:custGeom>
            <a:avLst/>
            <a:gdLst/>
            <a:ahLst/>
            <a:cxnLst/>
            <a:rect l="l" t="t" r="r" b="b"/>
            <a:pathLst>
              <a:path w="5420777" h="1319361">
                <a:moveTo>
                  <a:pt x="103609" y="0"/>
                </a:moveTo>
                <a:lnTo>
                  <a:pt x="5317168" y="0"/>
                </a:lnTo>
                <a:cubicBezTo>
                  <a:pt x="5374390" y="0"/>
                  <a:pt x="5420777" y="46388"/>
                  <a:pt x="5420777" y="103609"/>
                </a:cubicBezTo>
                <a:lnTo>
                  <a:pt x="5420777" y="1215751"/>
                </a:lnTo>
                <a:cubicBezTo>
                  <a:pt x="5420777" y="1272973"/>
                  <a:pt x="5374390" y="1319361"/>
                  <a:pt x="5317168" y="1319361"/>
                </a:cubicBezTo>
                <a:lnTo>
                  <a:pt x="103609" y="1319361"/>
                </a:lnTo>
                <a:cubicBezTo>
                  <a:pt x="46388" y="1319361"/>
                  <a:pt x="0" y="1272973"/>
                  <a:pt x="0" y="1215751"/>
                </a:cubicBezTo>
                <a:lnTo>
                  <a:pt x="0" y="103609"/>
                </a:lnTo>
                <a:cubicBezTo>
                  <a:pt x="0" y="46388"/>
                  <a:pt x="46388" y="0"/>
                  <a:pt x="103609" y="0"/>
                </a:cubicBezTo>
                <a:close/>
              </a:path>
            </a:pathLst>
          </a:custGeom>
          <a:solidFill>
            <a:srgbClr val="1D1D1D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739118" y="3964882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172691" y="0"/>
                </a:moveTo>
                <a:lnTo>
                  <a:pt x="172691" y="0"/>
                </a:lnTo>
                <a:cubicBezTo>
                  <a:pt x="268002" y="0"/>
                  <a:pt x="345382" y="77380"/>
                  <a:pt x="345382" y="172691"/>
                </a:cubicBezTo>
                <a:lnTo>
                  <a:pt x="345382" y="172691"/>
                </a:lnTo>
                <a:cubicBezTo>
                  <a:pt x="345382" y="268002"/>
                  <a:pt x="268002" y="345382"/>
                  <a:pt x="172691" y="345382"/>
                </a:cubicBezTo>
                <a:lnTo>
                  <a:pt x="172691" y="345382"/>
                </a:lnTo>
                <a:cubicBezTo>
                  <a:pt x="77380" y="345382"/>
                  <a:pt x="0" y="268002"/>
                  <a:pt x="0" y="172691"/>
                </a:cubicBezTo>
                <a:lnTo>
                  <a:pt x="0" y="172691"/>
                </a:lnTo>
                <a:cubicBezTo>
                  <a:pt x="0" y="77380"/>
                  <a:pt x="77380" y="0"/>
                  <a:pt x="172691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704580" y="3964882"/>
            <a:ext cx="414459" cy="3453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8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88116" y="4016690"/>
            <a:ext cx="518074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สูงสุด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39118" y="4448418"/>
            <a:ext cx="5137564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ความถี่สูง + แก้ไขได้ + ผลกระทบสูง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39118" y="4759262"/>
            <a:ext cx="5128929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2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ระยะทางไกล, ค่าเดินทาง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201126" y="3788739"/>
            <a:ext cx="5420777" cy="1319361"/>
          </a:xfrm>
          <a:custGeom>
            <a:avLst/>
            <a:gdLst/>
            <a:ahLst/>
            <a:cxnLst/>
            <a:rect l="l" t="t" r="r" b="b"/>
            <a:pathLst>
              <a:path w="5420777" h="1319361">
                <a:moveTo>
                  <a:pt x="103609" y="0"/>
                </a:moveTo>
                <a:lnTo>
                  <a:pt x="5317168" y="0"/>
                </a:lnTo>
                <a:cubicBezTo>
                  <a:pt x="5374390" y="0"/>
                  <a:pt x="5420777" y="46388"/>
                  <a:pt x="5420777" y="103609"/>
                </a:cubicBezTo>
                <a:lnTo>
                  <a:pt x="5420777" y="1215751"/>
                </a:lnTo>
                <a:cubicBezTo>
                  <a:pt x="5420777" y="1272973"/>
                  <a:pt x="5374390" y="1319361"/>
                  <a:pt x="5317168" y="1319361"/>
                </a:cubicBezTo>
                <a:lnTo>
                  <a:pt x="103609" y="1319361"/>
                </a:lnTo>
                <a:cubicBezTo>
                  <a:pt x="46388" y="1319361"/>
                  <a:pt x="0" y="1272973"/>
                  <a:pt x="0" y="1215751"/>
                </a:cubicBezTo>
                <a:lnTo>
                  <a:pt x="0" y="103609"/>
                </a:lnTo>
                <a:cubicBezTo>
                  <a:pt x="0" y="46388"/>
                  <a:pt x="46388" y="0"/>
                  <a:pt x="10360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6377271" y="3964882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172691" y="0"/>
                </a:moveTo>
                <a:lnTo>
                  <a:pt x="172691" y="0"/>
                </a:lnTo>
                <a:cubicBezTo>
                  <a:pt x="268002" y="0"/>
                  <a:pt x="345382" y="77380"/>
                  <a:pt x="345382" y="172691"/>
                </a:cubicBezTo>
                <a:lnTo>
                  <a:pt x="345382" y="172691"/>
                </a:lnTo>
                <a:cubicBezTo>
                  <a:pt x="345382" y="268002"/>
                  <a:pt x="268002" y="345382"/>
                  <a:pt x="172691" y="345382"/>
                </a:cubicBezTo>
                <a:lnTo>
                  <a:pt x="172691" y="345382"/>
                </a:lnTo>
                <a:cubicBezTo>
                  <a:pt x="77380" y="345382"/>
                  <a:pt x="0" y="268002"/>
                  <a:pt x="0" y="172691"/>
                </a:cubicBezTo>
                <a:lnTo>
                  <a:pt x="0" y="172691"/>
                </a:lnTo>
                <a:cubicBezTo>
                  <a:pt x="0" y="77380"/>
                  <a:pt x="77380" y="0"/>
                  <a:pt x="172691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9" name="Text 27"/>
          <p:cNvSpPr/>
          <p:nvPr/>
        </p:nvSpPr>
        <p:spPr>
          <a:xfrm>
            <a:off x="6342733" y="3964882"/>
            <a:ext cx="414459" cy="3453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826268" y="4016690"/>
            <a:ext cx="293575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สูง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77271" y="4448418"/>
            <a:ext cx="5137564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ความถี่สูง + ผลกระทบสูง แต่แก้ไขยาก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77271" y="4759262"/>
            <a:ext cx="5128929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ความเชื่อเรื่องการฝากครรภ์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62973" y="5322234"/>
            <a:ext cx="5420777" cy="1319361"/>
          </a:xfrm>
          <a:custGeom>
            <a:avLst/>
            <a:gdLst/>
            <a:ahLst/>
            <a:cxnLst/>
            <a:rect l="l" t="t" r="r" b="b"/>
            <a:pathLst>
              <a:path w="5420777" h="1319361">
                <a:moveTo>
                  <a:pt x="103609" y="0"/>
                </a:moveTo>
                <a:lnTo>
                  <a:pt x="5317168" y="0"/>
                </a:lnTo>
                <a:cubicBezTo>
                  <a:pt x="5374390" y="0"/>
                  <a:pt x="5420777" y="46388"/>
                  <a:pt x="5420777" y="103609"/>
                </a:cubicBezTo>
                <a:lnTo>
                  <a:pt x="5420777" y="1215751"/>
                </a:lnTo>
                <a:cubicBezTo>
                  <a:pt x="5420777" y="1272973"/>
                  <a:pt x="5374390" y="1319361"/>
                  <a:pt x="5317168" y="1319361"/>
                </a:cubicBezTo>
                <a:lnTo>
                  <a:pt x="103609" y="1319361"/>
                </a:lnTo>
                <a:cubicBezTo>
                  <a:pt x="46388" y="1319361"/>
                  <a:pt x="0" y="1272973"/>
                  <a:pt x="0" y="1215751"/>
                </a:cubicBezTo>
                <a:lnTo>
                  <a:pt x="0" y="103609"/>
                </a:lnTo>
                <a:cubicBezTo>
                  <a:pt x="0" y="46388"/>
                  <a:pt x="46388" y="0"/>
                  <a:pt x="10360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746026" y="5505293"/>
            <a:ext cx="333294" cy="333294"/>
          </a:xfrm>
          <a:custGeom>
            <a:avLst/>
            <a:gdLst/>
            <a:ahLst/>
            <a:cxnLst/>
            <a:rect l="l" t="t" r="r" b="b"/>
            <a:pathLst>
              <a:path w="333294" h="333294">
                <a:moveTo>
                  <a:pt x="166647" y="0"/>
                </a:moveTo>
                <a:lnTo>
                  <a:pt x="166647" y="0"/>
                </a:lnTo>
                <a:cubicBezTo>
                  <a:pt x="258622" y="0"/>
                  <a:pt x="333294" y="74672"/>
                  <a:pt x="333294" y="166647"/>
                </a:cubicBezTo>
                <a:lnTo>
                  <a:pt x="333294" y="166647"/>
                </a:lnTo>
                <a:cubicBezTo>
                  <a:pt x="333294" y="258622"/>
                  <a:pt x="258622" y="333294"/>
                  <a:pt x="166647" y="333294"/>
                </a:cubicBezTo>
                <a:lnTo>
                  <a:pt x="166647" y="333294"/>
                </a:lnTo>
                <a:cubicBezTo>
                  <a:pt x="74672" y="333294"/>
                  <a:pt x="0" y="258622"/>
                  <a:pt x="0" y="166647"/>
                </a:cubicBezTo>
                <a:lnTo>
                  <a:pt x="0" y="166647"/>
                </a:lnTo>
                <a:cubicBezTo>
                  <a:pt x="0" y="74672"/>
                  <a:pt x="74672" y="0"/>
                  <a:pt x="16664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6868B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704580" y="5498386"/>
            <a:ext cx="388555" cy="3194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8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88116" y="5550193"/>
            <a:ext cx="828918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ปานกลาง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39118" y="5981921"/>
            <a:ext cx="5137564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ความถี่ปานกลาง + แก้ไขได้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39118" y="6292765"/>
            <a:ext cx="5128929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เวลานัดไม่สะดวก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201126" y="5322234"/>
            <a:ext cx="5420777" cy="1319361"/>
          </a:xfrm>
          <a:custGeom>
            <a:avLst/>
            <a:gdLst/>
            <a:ahLst/>
            <a:cxnLst/>
            <a:rect l="l" t="t" r="r" b="b"/>
            <a:pathLst>
              <a:path w="5420777" h="1319361">
                <a:moveTo>
                  <a:pt x="103609" y="0"/>
                </a:moveTo>
                <a:lnTo>
                  <a:pt x="5317168" y="0"/>
                </a:lnTo>
                <a:cubicBezTo>
                  <a:pt x="5374390" y="0"/>
                  <a:pt x="5420777" y="46388"/>
                  <a:pt x="5420777" y="103609"/>
                </a:cubicBezTo>
                <a:lnTo>
                  <a:pt x="5420777" y="1215751"/>
                </a:lnTo>
                <a:cubicBezTo>
                  <a:pt x="5420777" y="1272973"/>
                  <a:pt x="5374390" y="1319361"/>
                  <a:pt x="5317168" y="1319361"/>
                </a:cubicBezTo>
                <a:lnTo>
                  <a:pt x="103609" y="1319361"/>
                </a:lnTo>
                <a:cubicBezTo>
                  <a:pt x="46388" y="1319361"/>
                  <a:pt x="0" y="1272973"/>
                  <a:pt x="0" y="1215751"/>
                </a:cubicBezTo>
                <a:lnTo>
                  <a:pt x="0" y="103609"/>
                </a:lnTo>
                <a:cubicBezTo>
                  <a:pt x="0" y="46388"/>
                  <a:pt x="46388" y="0"/>
                  <a:pt x="10360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6384179" y="5505293"/>
            <a:ext cx="333294" cy="333294"/>
          </a:xfrm>
          <a:custGeom>
            <a:avLst/>
            <a:gdLst/>
            <a:ahLst/>
            <a:cxnLst/>
            <a:rect l="l" t="t" r="r" b="b"/>
            <a:pathLst>
              <a:path w="333294" h="333294">
                <a:moveTo>
                  <a:pt x="166647" y="0"/>
                </a:moveTo>
                <a:lnTo>
                  <a:pt x="166647" y="0"/>
                </a:lnTo>
                <a:cubicBezTo>
                  <a:pt x="258622" y="0"/>
                  <a:pt x="333294" y="74672"/>
                  <a:pt x="333294" y="166647"/>
                </a:cubicBezTo>
                <a:lnTo>
                  <a:pt x="333294" y="166647"/>
                </a:lnTo>
                <a:cubicBezTo>
                  <a:pt x="333294" y="258622"/>
                  <a:pt x="258622" y="333294"/>
                  <a:pt x="166647" y="333294"/>
                </a:cubicBezTo>
                <a:lnTo>
                  <a:pt x="166647" y="333294"/>
                </a:lnTo>
                <a:cubicBezTo>
                  <a:pt x="74672" y="333294"/>
                  <a:pt x="0" y="258622"/>
                  <a:pt x="0" y="166647"/>
                </a:cubicBezTo>
                <a:lnTo>
                  <a:pt x="0" y="166647"/>
                </a:lnTo>
                <a:cubicBezTo>
                  <a:pt x="0" y="74672"/>
                  <a:pt x="74672" y="0"/>
                  <a:pt x="16664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86868B"/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6342733" y="5498386"/>
            <a:ext cx="388555" cy="3194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8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826268" y="5550193"/>
            <a:ext cx="293575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ต่ำ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377271" y="5981921"/>
            <a:ext cx="5137564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ความถี่ต่ำ หรือผลกระทบต่ำ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377271" y="6292765"/>
            <a:ext cx="5128929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ไม่ชอบบรรยากาศโรงพยาบาล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Intervention Design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จาก Barrier สู่มาตรการ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066800" y="1916432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5" name="Shape 3"/>
          <p:cNvSpPr/>
          <p:nvPr/>
        </p:nvSpPr>
        <p:spPr>
          <a:xfrm>
            <a:off x="1307306" y="2154557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32172" y="116086"/>
                </a:moveTo>
                <a:cubicBezTo>
                  <a:pt x="232172" y="141703"/>
                  <a:pt x="223856" y="165367"/>
                  <a:pt x="209848" y="184565"/>
                </a:cubicBezTo>
                <a:lnTo>
                  <a:pt x="280504" y="255277"/>
                </a:lnTo>
                <a:cubicBezTo>
                  <a:pt x="287480" y="262254"/>
                  <a:pt x="287480" y="273583"/>
                  <a:pt x="280504" y="280560"/>
                </a:cubicBezTo>
                <a:cubicBezTo>
                  <a:pt x="273527" y="287536"/>
                  <a:pt x="262198" y="287536"/>
                  <a:pt x="255222" y="280560"/>
                </a:cubicBezTo>
                <a:lnTo>
                  <a:pt x="184565" y="209848"/>
                </a:lnTo>
                <a:cubicBezTo>
                  <a:pt x="165367" y="223856"/>
                  <a:pt x="141703" y="232172"/>
                  <a:pt x="116086" y="232172"/>
                </a:cubicBezTo>
                <a:cubicBezTo>
                  <a:pt x="51960" y="232172"/>
                  <a:pt x="0" y="180212"/>
                  <a:pt x="0" y="116086"/>
                </a:cubicBezTo>
                <a:cubicBezTo>
                  <a:pt x="0" y="51960"/>
                  <a:pt x="51960" y="0"/>
                  <a:pt x="116086" y="0"/>
                </a:cubicBezTo>
                <a:cubicBezTo>
                  <a:pt x="180212" y="0"/>
                  <a:pt x="232172" y="51960"/>
                  <a:pt x="232172" y="116086"/>
                </a:cubicBezTo>
                <a:close/>
                <a:moveTo>
                  <a:pt x="116086" y="196453"/>
                </a:moveTo>
                <a:cubicBezTo>
                  <a:pt x="160442" y="196453"/>
                  <a:pt x="196453" y="160442"/>
                  <a:pt x="196453" y="116086"/>
                </a:cubicBezTo>
                <a:cubicBezTo>
                  <a:pt x="196453" y="71730"/>
                  <a:pt x="160442" y="35719"/>
                  <a:pt x="116086" y="35719"/>
                </a:cubicBezTo>
                <a:cubicBezTo>
                  <a:pt x="71730" y="35719"/>
                  <a:pt x="35719" y="71730"/>
                  <a:pt x="35719" y="116086"/>
                </a:cubicBezTo>
                <a:cubicBezTo>
                  <a:pt x="35719" y="160442"/>
                  <a:pt x="71730" y="196453"/>
                  <a:pt x="116086" y="19645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4"/>
          <p:cNvSpPr/>
          <p:nvPr/>
        </p:nvSpPr>
        <p:spPr>
          <a:xfrm>
            <a:off x="333375" y="2830832"/>
            <a:ext cx="2228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Barriers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42900" y="3173732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อุปสรรคที่ระบุได้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600450" y="2487932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336605" y="186586"/>
                </a:moveTo>
                <a:cubicBezTo>
                  <a:pt x="344976" y="178214"/>
                  <a:pt x="344976" y="164619"/>
                  <a:pt x="336605" y="156247"/>
                </a:cubicBezTo>
                <a:lnTo>
                  <a:pt x="229448" y="49091"/>
                </a:lnTo>
                <a:cubicBezTo>
                  <a:pt x="221077" y="40719"/>
                  <a:pt x="207481" y="40719"/>
                  <a:pt x="199110" y="49091"/>
                </a:cubicBezTo>
                <a:cubicBezTo>
                  <a:pt x="190738" y="57463"/>
                  <a:pt x="190738" y="71058"/>
                  <a:pt x="199110" y="79430"/>
                </a:cubicBezTo>
                <a:lnTo>
                  <a:pt x="269699" y="150019"/>
                </a:lnTo>
                <a:lnTo>
                  <a:pt x="21431" y="150019"/>
                </a:lnTo>
                <a:cubicBezTo>
                  <a:pt x="9577" y="150019"/>
                  <a:pt x="0" y="159596"/>
                  <a:pt x="0" y="171450"/>
                </a:cubicBezTo>
                <a:cubicBezTo>
                  <a:pt x="0" y="183304"/>
                  <a:pt x="9577" y="192881"/>
                  <a:pt x="21431" y="192881"/>
                </a:cubicBezTo>
                <a:lnTo>
                  <a:pt x="269699" y="192881"/>
                </a:lnTo>
                <a:lnTo>
                  <a:pt x="199110" y="263470"/>
                </a:lnTo>
                <a:cubicBezTo>
                  <a:pt x="190738" y="271842"/>
                  <a:pt x="190738" y="285437"/>
                  <a:pt x="199110" y="293809"/>
                </a:cubicBezTo>
                <a:cubicBezTo>
                  <a:pt x="207481" y="302181"/>
                  <a:pt x="221077" y="302181"/>
                  <a:pt x="229448" y="293809"/>
                </a:cubicBezTo>
                <a:lnTo>
                  <a:pt x="336605" y="186653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9" name="Shape 7"/>
          <p:cNvSpPr/>
          <p:nvPr/>
        </p:nvSpPr>
        <p:spPr>
          <a:xfrm>
            <a:off x="5715000" y="1916432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0" name="Shape 8"/>
          <p:cNvSpPr/>
          <p:nvPr/>
        </p:nvSpPr>
        <p:spPr>
          <a:xfrm>
            <a:off x="5919788" y="2154557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232116" y="117481"/>
                </a:moveTo>
                <a:cubicBezTo>
                  <a:pt x="238925" y="115639"/>
                  <a:pt x="246069" y="118876"/>
                  <a:pt x="249138" y="125183"/>
                </a:cubicBezTo>
                <a:lnTo>
                  <a:pt x="259519" y="146168"/>
                </a:lnTo>
                <a:cubicBezTo>
                  <a:pt x="265268" y="146949"/>
                  <a:pt x="270904" y="148512"/>
                  <a:pt x="276206" y="150688"/>
                </a:cubicBezTo>
                <a:lnTo>
                  <a:pt x="295740" y="137685"/>
                </a:lnTo>
                <a:cubicBezTo>
                  <a:pt x="301600" y="133778"/>
                  <a:pt x="309358" y="134559"/>
                  <a:pt x="314325" y="139526"/>
                </a:cubicBezTo>
                <a:lnTo>
                  <a:pt x="325041" y="150242"/>
                </a:lnTo>
                <a:cubicBezTo>
                  <a:pt x="330008" y="155209"/>
                  <a:pt x="330789" y="163023"/>
                  <a:pt x="326882" y="168827"/>
                </a:cubicBezTo>
                <a:lnTo>
                  <a:pt x="313879" y="188305"/>
                </a:lnTo>
                <a:cubicBezTo>
                  <a:pt x="314939" y="190928"/>
                  <a:pt x="315888" y="193663"/>
                  <a:pt x="316669" y="196509"/>
                </a:cubicBezTo>
                <a:cubicBezTo>
                  <a:pt x="317450" y="199355"/>
                  <a:pt x="317953" y="202146"/>
                  <a:pt x="318343" y="204992"/>
                </a:cubicBezTo>
                <a:lnTo>
                  <a:pt x="339384" y="215373"/>
                </a:lnTo>
                <a:cubicBezTo>
                  <a:pt x="345691" y="218498"/>
                  <a:pt x="348928" y="225642"/>
                  <a:pt x="347086" y="232395"/>
                </a:cubicBezTo>
                <a:lnTo>
                  <a:pt x="343179" y="247017"/>
                </a:lnTo>
                <a:cubicBezTo>
                  <a:pt x="341337" y="253771"/>
                  <a:pt x="335031" y="258347"/>
                  <a:pt x="327999" y="257901"/>
                </a:cubicBezTo>
                <a:lnTo>
                  <a:pt x="304558" y="256394"/>
                </a:lnTo>
                <a:cubicBezTo>
                  <a:pt x="301042" y="260914"/>
                  <a:pt x="296968" y="265100"/>
                  <a:pt x="292336" y="268672"/>
                </a:cubicBezTo>
                <a:lnTo>
                  <a:pt x="293843" y="292057"/>
                </a:lnTo>
                <a:cubicBezTo>
                  <a:pt x="294289" y="299089"/>
                  <a:pt x="289713" y="305451"/>
                  <a:pt x="282959" y="307237"/>
                </a:cubicBezTo>
                <a:lnTo>
                  <a:pt x="268337" y="311144"/>
                </a:lnTo>
                <a:cubicBezTo>
                  <a:pt x="261528" y="312986"/>
                  <a:pt x="254440" y="309749"/>
                  <a:pt x="251315" y="303442"/>
                </a:cubicBezTo>
                <a:lnTo>
                  <a:pt x="240934" y="282457"/>
                </a:lnTo>
                <a:cubicBezTo>
                  <a:pt x="235186" y="281676"/>
                  <a:pt x="229549" y="280113"/>
                  <a:pt x="224247" y="277937"/>
                </a:cubicBezTo>
                <a:lnTo>
                  <a:pt x="204713" y="290940"/>
                </a:lnTo>
                <a:cubicBezTo>
                  <a:pt x="198853" y="294847"/>
                  <a:pt x="191095" y="294066"/>
                  <a:pt x="186128" y="289099"/>
                </a:cubicBezTo>
                <a:lnTo>
                  <a:pt x="175413" y="278383"/>
                </a:lnTo>
                <a:cubicBezTo>
                  <a:pt x="170445" y="273416"/>
                  <a:pt x="169664" y="265658"/>
                  <a:pt x="173571" y="259798"/>
                </a:cubicBezTo>
                <a:lnTo>
                  <a:pt x="186575" y="240264"/>
                </a:lnTo>
                <a:cubicBezTo>
                  <a:pt x="185514" y="237641"/>
                  <a:pt x="184565" y="234907"/>
                  <a:pt x="183784" y="232060"/>
                </a:cubicBezTo>
                <a:cubicBezTo>
                  <a:pt x="183003" y="229214"/>
                  <a:pt x="182500" y="226368"/>
                  <a:pt x="182110" y="223577"/>
                </a:cubicBezTo>
                <a:lnTo>
                  <a:pt x="161069" y="213196"/>
                </a:lnTo>
                <a:cubicBezTo>
                  <a:pt x="154763" y="210071"/>
                  <a:pt x="151581" y="202927"/>
                  <a:pt x="153367" y="196174"/>
                </a:cubicBezTo>
                <a:lnTo>
                  <a:pt x="157274" y="181552"/>
                </a:lnTo>
                <a:cubicBezTo>
                  <a:pt x="159116" y="174799"/>
                  <a:pt x="165422" y="170222"/>
                  <a:pt x="172455" y="170669"/>
                </a:cubicBezTo>
                <a:lnTo>
                  <a:pt x="195839" y="172176"/>
                </a:lnTo>
                <a:cubicBezTo>
                  <a:pt x="199355" y="167655"/>
                  <a:pt x="203429" y="163469"/>
                  <a:pt x="208062" y="159897"/>
                </a:cubicBezTo>
                <a:lnTo>
                  <a:pt x="206555" y="136568"/>
                </a:lnTo>
                <a:cubicBezTo>
                  <a:pt x="206108" y="129536"/>
                  <a:pt x="210685" y="123174"/>
                  <a:pt x="217438" y="121388"/>
                </a:cubicBezTo>
                <a:lnTo>
                  <a:pt x="232060" y="117481"/>
                </a:lnTo>
                <a:close/>
                <a:moveTo>
                  <a:pt x="250254" y="189756"/>
                </a:moveTo>
                <a:cubicBezTo>
                  <a:pt x="236701" y="189771"/>
                  <a:pt x="225710" y="200787"/>
                  <a:pt x="225726" y="214340"/>
                </a:cubicBezTo>
                <a:cubicBezTo>
                  <a:pt x="225741" y="227894"/>
                  <a:pt x="236757" y="238885"/>
                  <a:pt x="250310" y="238869"/>
                </a:cubicBezTo>
                <a:cubicBezTo>
                  <a:pt x="263863" y="238854"/>
                  <a:pt x="274854" y="227838"/>
                  <a:pt x="274839" y="214285"/>
                </a:cubicBezTo>
                <a:cubicBezTo>
                  <a:pt x="274824" y="200731"/>
                  <a:pt x="263808" y="189740"/>
                  <a:pt x="250254" y="189756"/>
                </a:cubicBezTo>
                <a:close/>
                <a:moveTo>
                  <a:pt x="125518" y="-25394"/>
                </a:moveTo>
                <a:lnTo>
                  <a:pt x="140140" y="-21487"/>
                </a:lnTo>
                <a:cubicBezTo>
                  <a:pt x="146893" y="-19645"/>
                  <a:pt x="151470" y="-13283"/>
                  <a:pt x="151023" y="-6307"/>
                </a:cubicBezTo>
                <a:lnTo>
                  <a:pt x="149516" y="17022"/>
                </a:lnTo>
                <a:cubicBezTo>
                  <a:pt x="154149" y="20594"/>
                  <a:pt x="158223" y="24724"/>
                  <a:pt x="161739" y="29301"/>
                </a:cubicBezTo>
                <a:lnTo>
                  <a:pt x="185179" y="27794"/>
                </a:lnTo>
                <a:cubicBezTo>
                  <a:pt x="192156" y="27347"/>
                  <a:pt x="198518" y="31924"/>
                  <a:pt x="200360" y="38677"/>
                </a:cubicBezTo>
                <a:lnTo>
                  <a:pt x="204267" y="53299"/>
                </a:lnTo>
                <a:cubicBezTo>
                  <a:pt x="206053" y="60052"/>
                  <a:pt x="202871" y="67196"/>
                  <a:pt x="196565" y="70321"/>
                </a:cubicBezTo>
                <a:lnTo>
                  <a:pt x="175524" y="80702"/>
                </a:lnTo>
                <a:cubicBezTo>
                  <a:pt x="175133" y="83548"/>
                  <a:pt x="174575" y="86395"/>
                  <a:pt x="173850" y="89185"/>
                </a:cubicBezTo>
                <a:cubicBezTo>
                  <a:pt x="173124" y="91976"/>
                  <a:pt x="172120" y="94766"/>
                  <a:pt x="171059" y="97389"/>
                </a:cubicBezTo>
                <a:lnTo>
                  <a:pt x="184063" y="116923"/>
                </a:lnTo>
                <a:cubicBezTo>
                  <a:pt x="187970" y="122783"/>
                  <a:pt x="187189" y="130541"/>
                  <a:pt x="182221" y="135508"/>
                </a:cubicBezTo>
                <a:lnTo>
                  <a:pt x="171506" y="146224"/>
                </a:lnTo>
                <a:cubicBezTo>
                  <a:pt x="166539" y="151191"/>
                  <a:pt x="158781" y="151972"/>
                  <a:pt x="152921" y="148065"/>
                </a:cubicBezTo>
                <a:lnTo>
                  <a:pt x="133387" y="135062"/>
                </a:lnTo>
                <a:cubicBezTo>
                  <a:pt x="128085" y="137238"/>
                  <a:pt x="122448" y="138801"/>
                  <a:pt x="116700" y="139582"/>
                </a:cubicBezTo>
                <a:lnTo>
                  <a:pt x="106319" y="160567"/>
                </a:lnTo>
                <a:cubicBezTo>
                  <a:pt x="103194" y="166874"/>
                  <a:pt x="96050" y="170055"/>
                  <a:pt x="89297" y="168269"/>
                </a:cubicBezTo>
                <a:lnTo>
                  <a:pt x="74675" y="164362"/>
                </a:lnTo>
                <a:cubicBezTo>
                  <a:pt x="67866" y="162520"/>
                  <a:pt x="63345" y="156158"/>
                  <a:pt x="63791" y="149182"/>
                </a:cubicBezTo>
                <a:lnTo>
                  <a:pt x="65298" y="125797"/>
                </a:lnTo>
                <a:cubicBezTo>
                  <a:pt x="60666" y="122225"/>
                  <a:pt x="56592" y="118095"/>
                  <a:pt x="53076" y="113519"/>
                </a:cubicBezTo>
                <a:lnTo>
                  <a:pt x="29635" y="115026"/>
                </a:lnTo>
                <a:cubicBezTo>
                  <a:pt x="22659" y="115472"/>
                  <a:pt x="16297" y="110896"/>
                  <a:pt x="14455" y="104142"/>
                </a:cubicBezTo>
                <a:lnTo>
                  <a:pt x="10548" y="89520"/>
                </a:lnTo>
                <a:cubicBezTo>
                  <a:pt x="8762" y="82767"/>
                  <a:pt x="11943" y="75623"/>
                  <a:pt x="18250" y="72498"/>
                </a:cubicBezTo>
                <a:lnTo>
                  <a:pt x="39291" y="62117"/>
                </a:lnTo>
                <a:cubicBezTo>
                  <a:pt x="39681" y="59271"/>
                  <a:pt x="40239" y="56480"/>
                  <a:pt x="40965" y="53634"/>
                </a:cubicBezTo>
                <a:cubicBezTo>
                  <a:pt x="41746" y="50788"/>
                  <a:pt x="42639" y="48053"/>
                  <a:pt x="43755" y="45430"/>
                </a:cubicBezTo>
                <a:lnTo>
                  <a:pt x="30752" y="25952"/>
                </a:lnTo>
                <a:cubicBezTo>
                  <a:pt x="26845" y="20092"/>
                  <a:pt x="27626" y="12334"/>
                  <a:pt x="32593" y="7367"/>
                </a:cubicBezTo>
                <a:lnTo>
                  <a:pt x="43309" y="-3349"/>
                </a:lnTo>
                <a:cubicBezTo>
                  <a:pt x="48276" y="-8316"/>
                  <a:pt x="56034" y="-9097"/>
                  <a:pt x="61894" y="-5190"/>
                </a:cubicBezTo>
                <a:lnTo>
                  <a:pt x="81428" y="7813"/>
                </a:lnTo>
                <a:cubicBezTo>
                  <a:pt x="86730" y="5637"/>
                  <a:pt x="92366" y="4074"/>
                  <a:pt x="98115" y="3293"/>
                </a:cubicBezTo>
                <a:lnTo>
                  <a:pt x="108496" y="-17692"/>
                </a:lnTo>
                <a:cubicBezTo>
                  <a:pt x="111621" y="-23999"/>
                  <a:pt x="118709" y="-27180"/>
                  <a:pt x="125518" y="-25394"/>
                </a:cubicBezTo>
                <a:close/>
                <a:moveTo>
                  <a:pt x="107379" y="46881"/>
                </a:moveTo>
                <a:cubicBezTo>
                  <a:pt x="93826" y="46881"/>
                  <a:pt x="82823" y="57884"/>
                  <a:pt x="82823" y="71438"/>
                </a:cubicBezTo>
                <a:cubicBezTo>
                  <a:pt x="82823" y="84991"/>
                  <a:pt x="93826" y="95994"/>
                  <a:pt x="107379" y="95994"/>
                </a:cubicBezTo>
                <a:cubicBezTo>
                  <a:pt x="120933" y="95994"/>
                  <a:pt x="131936" y="84991"/>
                  <a:pt x="131936" y="71438"/>
                </a:cubicBezTo>
                <a:cubicBezTo>
                  <a:pt x="131936" y="57884"/>
                  <a:pt x="120933" y="46881"/>
                  <a:pt x="107379" y="4688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9"/>
          <p:cNvSpPr/>
          <p:nvPr/>
        </p:nvSpPr>
        <p:spPr>
          <a:xfrm>
            <a:off x="4981575" y="2830832"/>
            <a:ext cx="2228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Analysis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991100" y="3173732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วิเคราะห์สาเหตุราก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248650" y="2487932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336605" y="186586"/>
                </a:moveTo>
                <a:cubicBezTo>
                  <a:pt x="344976" y="178214"/>
                  <a:pt x="344976" y="164619"/>
                  <a:pt x="336605" y="156247"/>
                </a:cubicBezTo>
                <a:lnTo>
                  <a:pt x="229448" y="49091"/>
                </a:lnTo>
                <a:cubicBezTo>
                  <a:pt x="221077" y="40719"/>
                  <a:pt x="207481" y="40719"/>
                  <a:pt x="199110" y="49091"/>
                </a:cubicBezTo>
                <a:cubicBezTo>
                  <a:pt x="190738" y="57463"/>
                  <a:pt x="190738" y="71058"/>
                  <a:pt x="199110" y="79430"/>
                </a:cubicBezTo>
                <a:lnTo>
                  <a:pt x="269699" y="150019"/>
                </a:lnTo>
                <a:lnTo>
                  <a:pt x="21431" y="150019"/>
                </a:lnTo>
                <a:cubicBezTo>
                  <a:pt x="9577" y="150019"/>
                  <a:pt x="0" y="159596"/>
                  <a:pt x="0" y="171450"/>
                </a:cubicBezTo>
                <a:cubicBezTo>
                  <a:pt x="0" y="183304"/>
                  <a:pt x="9577" y="192881"/>
                  <a:pt x="21431" y="192881"/>
                </a:cubicBezTo>
                <a:lnTo>
                  <a:pt x="269699" y="192881"/>
                </a:lnTo>
                <a:lnTo>
                  <a:pt x="199110" y="263470"/>
                </a:lnTo>
                <a:cubicBezTo>
                  <a:pt x="190738" y="271842"/>
                  <a:pt x="190738" y="285437"/>
                  <a:pt x="199110" y="293809"/>
                </a:cubicBezTo>
                <a:cubicBezTo>
                  <a:pt x="207481" y="302181"/>
                  <a:pt x="221077" y="302181"/>
                  <a:pt x="229448" y="293809"/>
                </a:cubicBezTo>
                <a:lnTo>
                  <a:pt x="336605" y="186653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4" name="Shape 12"/>
          <p:cNvSpPr/>
          <p:nvPr/>
        </p:nvSpPr>
        <p:spPr>
          <a:xfrm>
            <a:off x="10363200" y="1916432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5" name="Shape 13"/>
          <p:cNvSpPr/>
          <p:nvPr/>
        </p:nvSpPr>
        <p:spPr>
          <a:xfrm>
            <a:off x="10639425" y="2154557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9629775" y="2830832"/>
            <a:ext cx="2228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Interventions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639300" y="3173732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มาตรการแก้ไข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4810" y="3710942"/>
            <a:ext cx="3646170" cy="2217420"/>
          </a:xfrm>
          <a:custGeom>
            <a:avLst/>
            <a:gdLst/>
            <a:ahLst/>
            <a:cxnLst/>
            <a:rect l="l" t="t" r="r" b="b"/>
            <a:pathLst>
              <a:path w="3646170" h="2217420">
                <a:moveTo>
                  <a:pt x="152403" y="0"/>
                </a:moveTo>
                <a:lnTo>
                  <a:pt x="3493767" y="0"/>
                </a:lnTo>
                <a:cubicBezTo>
                  <a:pt x="3577937" y="0"/>
                  <a:pt x="3646170" y="68233"/>
                  <a:pt x="3646170" y="152403"/>
                </a:cubicBezTo>
                <a:lnTo>
                  <a:pt x="3646170" y="2065017"/>
                </a:lnTo>
                <a:cubicBezTo>
                  <a:pt x="3646170" y="2149187"/>
                  <a:pt x="3577937" y="2217420"/>
                  <a:pt x="3493767" y="2217420"/>
                </a:cubicBezTo>
                <a:lnTo>
                  <a:pt x="152403" y="2217420"/>
                </a:lnTo>
                <a:cubicBezTo>
                  <a:pt x="68233" y="2217420"/>
                  <a:pt x="0" y="2149187"/>
                  <a:pt x="0" y="206501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617220" y="39433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0" name="Shape 18"/>
          <p:cNvSpPr/>
          <p:nvPr/>
        </p:nvSpPr>
        <p:spPr>
          <a:xfrm>
            <a:off x="762476" y="40862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54439" y="6329"/>
                </a:moveTo>
                <a:cubicBezTo>
                  <a:pt x="158290" y="8037"/>
                  <a:pt x="160734" y="11854"/>
                  <a:pt x="160734" y="16073"/>
                </a:cubicBezTo>
                <a:lnTo>
                  <a:pt x="160734" y="155377"/>
                </a:lnTo>
                <a:cubicBezTo>
                  <a:pt x="160734" y="159596"/>
                  <a:pt x="158290" y="163413"/>
                  <a:pt x="154439" y="165121"/>
                </a:cubicBezTo>
                <a:cubicBezTo>
                  <a:pt x="150588" y="166829"/>
                  <a:pt x="146134" y="166193"/>
                  <a:pt x="142953" y="163413"/>
                </a:cubicBezTo>
                <a:lnTo>
                  <a:pt x="127349" y="149784"/>
                </a:lnTo>
                <a:cubicBezTo>
                  <a:pt x="112748" y="137026"/>
                  <a:pt x="94297" y="129592"/>
                  <a:pt x="74976" y="128688"/>
                </a:cubicBezTo>
                <a:lnTo>
                  <a:pt x="74976" y="160734"/>
                </a:lnTo>
                <a:cubicBezTo>
                  <a:pt x="74976" y="166661"/>
                  <a:pt x="70187" y="171450"/>
                  <a:pt x="64260" y="171450"/>
                </a:cubicBezTo>
                <a:lnTo>
                  <a:pt x="53545" y="171450"/>
                </a:lnTo>
                <a:cubicBezTo>
                  <a:pt x="47618" y="171450"/>
                  <a:pt x="42829" y="166661"/>
                  <a:pt x="42829" y="160734"/>
                </a:cubicBezTo>
                <a:lnTo>
                  <a:pt x="42829" y="128588"/>
                </a:lnTo>
                <a:cubicBezTo>
                  <a:pt x="19188" y="128588"/>
                  <a:pt x="0" y="109400"/>
                  <a:pt x="0" y="85725"/>
                </a:cubicBezTo>
                <a:cubicBezTo>
                  <a:pt x="0" y="62050"/>
                  <a:pt x="19188" y="42863"/>
                  <a:pt x="42863" y="42863"/>
                </a:cubicBezTo>
                <a:lnTo>
                  <a:pt x="71158" y="42863"/>
                </a:lnTo>
                <a:cubicBezTo>
                  <a:pt x="91853" y="42796"/>
                  <a:pt x="111811" y="35261"/>
                  <a:pt x="127382" y="21666"/>
                </a:cubicBezTo>
                <a:lnTo>
                  <a:pt x="142987" y="8037"/>
                </a:lnTo>
                <a:cubicBezTo>
                  <a:pt x="146134" y="5257"/>
                  <a:pt x="150655" y="4621"/>
                  <a:pt x="154472" y="6329"/>
                </a:cubicBezTo>
                <a:close/>
                <a:moveTo>
                  <a:pt x="75009" y="107156"/>
                </a:moveTo>
                <a:lnTo>
                  <a:pt x="75009" y="107223"/>
                </a:lnTo>
                <a:cubicBezTo>
                  <a:pt x="98550" y="108127"/>
                  <a:pt x="121154" y="116767"/>
                  <a:pt x="139303" y="131802"/>
                </a:cubicBezTo>
                <a:lnTo>
                  <a:pt x="139303" y="39614"/>
                </a:lnTo>
                <a:cubicBezTo>
                  <a:pt x="121154" y="54650"/>
                  <a:pt x="98550" y="63289"/>
                  <a:pt x="75009" y="64193"/>
                </a:cubicBezTo>
                <a:lnTo>
                  <a:pt x="75009" y="10715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1226820" y="4038600"/>
            <a:ext cx="1781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สื่อสารและให้ความรู้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17220" y="45529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รณรงค์สร้างความตระหนัก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17220" y="48577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ให้ข้อมูลที่ถูกต้อง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17220" y="51625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เปลี่ยนทัศนคติ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17220" y="54673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ใช้ช่องทางที่เข้าถึงได้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271010" y="3710942"/>
            <a:ext cx="3646170" cy="2217420"/>
          </a:xfrm>
          <a:custGeom>
            <a:avLst/>
            <a:gdLst/>
            <a:ahLst/>
            <a:cxnLst/>
            <a:rect l="l" t="t" r="r" b="b"/>
            <a:pathLst>
              <a:path w="3646170" h="2217420">
                <a:moveTo>
                  <a:pt x="152403" y="0"/>
                </a:moveTo>
                <a:lnTo>
                  <a:pt x="3493767" y="0"/>
                </a:lnTo>
                <a:cubicBezTo>
                  <a:pt x="3577937" y="0"/>
                  <a:pt x="3646170" y="68233"/>
                  <a:pt x="3646170" y="152403"/>
                </a:cubicBezTo>
                <a:lnTo>
                  <a:pt x="3646170" y="2065017"/>
                </a:lnTo>
                <a:cubicBezTo>
                  <a:pt x="3646170" y="2149187"/>
                  <a:pt x="3577937" y="2217420"/>
                  <a:pt x="3493767" y="2217420"/>
                </a:cubicBezTo>
                <a:lnTo>
                  <a:pt x="152403" y="2217420"/>
                </a:lnTo>
                <a:cubicBezTo>
                  <a:pt x="68233" y="2217420"/>
                  <a:pt x="0" y="2149187"/>
                  <a:pt x="0" y="206501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4503420" y="39433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8" name="Shape 26"/>
          <p:cNvSpPr/>
          <p:nvPr/>
        </p:nvSpPr>
        <p:spPr>
          <a:xfrm>
            <a:off x="4637961" y="408622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42863" y="21431"/>
                </a:moveTo>
                <a:cubicBezTo>
                  <a:pt x="42863" y="9611"/>
                  <a:pt x="52473" y="0"/>
                  <a:pt x="64294" y="0"/>
                </a:cubicBezTo>
                <a:lnTo>
                  <a:pt x="128588" y="0"/>
                </a:lnTo>
                <a:cubicBezTo>
                  <a:pt x="140408" y="0"/>
                  <a:pt x="150019" y="9611"/>
                  <a:pt x="150019" y="21431"/>
                </a:cubicBezTo>
                <a:lnTo>
                  <a:pt x="150019" y="42863"/>
                </a:lnTo>
                <a:lnTo>
                  <a:pt x="171450" y="42863"/>
                </a:lnTo>
                <a:cubicBezTo>
                  <a:pt x="183271" y="42863"/>
                  <a:pt x="192881" y="52473"/>
                  <a:pt x="192881" y="64294"/>
                </a:cubicBezTo>
                <a:lnTo>
                  <a:pt x="192881" y="150019"/>
                </a:lnTo>
                <a:cubicBezTo>
                  <a:pt x="192881" y="161839"/>
                  <a:pt x="183271" y="171450"/>
                  <a:pt x="171450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64294"/>
                </a:lnTo>
                <a:cubicBezTo>
                  <a:pt x="0" y="52473"/>
                  <a:pt x="9611" y="42863"/>
                  <a:pt x="21431" y="42863"/>
                </a:cubicBezTo>
                <a:lnTo>
                  <a:pt x="42863" y="42863"/>
                </a:lnTo>
                <a:lnTo>
                  <a:pt x="42863" y="21431"/>
                </a:lnTo>
                <a:close/>
                <a:moveTo>
                  <a:pt x="91083" y="117872"/>
                </a:moveTo>
                <a:cubicBezTo>
                  <a:pt x="85156" y="117872"/>
                  <a:pt x="80367" y="122660"/>
                  <a:pt x="80367" y="128588"/>
                </a:cubicBezTo>
                <a:lnTo>
                  <a:pt x="80367" y="155377"/>
                </a:lnTo>
                <a:lnTo>
                  <a:pt x="112514" y="155377"/>
                </a:lnTo>
                <a:lnTo>
                  <a:pt x="112514" y="128588"/>
                </a:lnTo>
                <a:cubicBezTo>
                  <a:pt x="112514" y="122660"/>
                  <a:pt x="107726" y="117872"/>
                  <a:pt x="101798" y="117872"/>
                </a:cubicBezTo>
                <a:lnTo>
                  <a:pt x="91083" y="117872"/>
                </a:lnTo>
                <a:close/>
                <a:moveTo>
                  <a:pt x="42863" y="123230"/>
                </a:moveTo>
                <a:lnTo>
                  <a:pt x="42863" y="112514"/>
                </a:lnTo>
                <a:cubicBezTo>
                  <a:pt x="42863" y="109567"/>
                  <a:pt x="40451" y="107156"/>
                  <a:pt x="37505" y="107156"/>
                </a:cubicBezTo>
                <a:lnTo>
                  <a:pt x="26789" y="107156"/>
                </a:lnTo>
                <a:cubicBezTo>
                  <a:pt x="23842" y="107156"/>
                  <a:pt x="21431" y="109567"/>
                  <a:pt x="21431" y="112514"/>
                </a:cubicBezTo>
                <a:lnTo>
                  <a:pt x="21431" y="123230"/>
                </a:lnTo>
                <a:cubicBezTo>
                  <a:pt x="21431" y="126176"/>
                  <a:pt x="23842" y="128588"/>
                  <a:pt x="26789" y="128588"/>
                </a:cubicBezTo>
                <a:lnTo>
                  <a:pt x="37505" y="128588"/>
                </a:lnTo>
                <a:cubicBezTo>
                  <a:pt x="40451" y="128588"/>
                  <a:pt x="42863" y="126176"/>
                  <a:pt x="42863" y="123230"/>
                </a:cubicBezTo>
                <a:close/>
                <a:moveTo>
                  <a:pt x="37505" y="85725"/>
                </a:moveTo>
                <a:cubicBezTo>
                  <a:pt x="40451" y="85725"/>
                  <a:pt x="42863" y="83314"/>
                  <a:pt x="42863" y="80367"/>
                </a:cubicBezTo>
                <a:lnTo>
                  <a:pt x="42863" y="69652"/>
                </a:lnTo>
                <a:cubicBezTo>
                  <a:pt x="42863" y="66705"/>
                  <a:pt x="40451" y="64294"/>
                  <a:pt x="37505" y="64294"/>
                </a:cubicBezTo>
                <a:lnTo>
                  <a:pt x="26789" y="64294"/>
                </a:lnTo>
                <a:cubicBezTo>
                  <a:pt x="23842" y="64294"/>
                  <a:pt x="21431" y="66705"/>
                  <a:pt x="21431" y="69652"/>
                </a:cubicBezTo>
                <a:lnTo>
                  <a:pt x="21431" y="80367"/>
                </a:lnTo>
                <a:cubicBezTo>
                  <a:pt x="21431" y="83314"/>
                  <a:pt x="23842" y="85725"/>
                  <a:pt x="26789" y="85725"/>
                </a:cubicBezTo>
                <a:lnTo>
                  <a:pt x="37505" y="85725"/>
                </a:lnTo>
                <a:close/>
                <a:moveTo>
                  <a:pt x="171450" y="123230"/>
                </a:moveTo>
                <a:lnTo>
                  <a:pt x="171450" y="112514"/>
                </a:lnTo>
                <a:cubicBezTo>
                  <a:pt x="171450" y="109567"/>
                  <a:pt x="169039" y="107156"/>
                  <a:pt x="166092" y="107156"/>
                </a:cubicBezTo>
                <a:lnTo>
                  <a:pt x="155377" y="107156"/>
                </a:lnTo>
                <a:cubicBezTo>
                  <a:pt x="152430" y="107156"/>
                  <a:pt x="150019" y="109567"/>
                  <a:pt x="150019" y="112514"/>
                </a:cubicBezTo>
                <a:lnTo>
                  <a:pt x="150019" y="123230"/>
                </a:lnTo>
                <a:cubicBezTo>
                  <a:pt x="150019" y="126176"/>
                  <a:pt x="152430" y="128588"/>
                  <a:pt x="155377" y="128588"/>
                </a:cubicBezTo>
                <a:lnTo>
                  <a:pt x="166092" y="128588"/>
                </a:lnTo>
                <a:cubicBezTo>
                  <a:pt x="169039" y="128588"/>
                  <a:pt x="171450" y="126176"/>
                  <a:pt x="171450" y="123230"/>
                </a:cubicBezTo>
                <a:close/>
                <a:moveTo>
                  <a:pt x="166092" y="85725"/>
                </a:moveTo>
                <a:cubicBezTo>
                  <a:pt x="169039" y="85725"/>
                  <a:pt x="171450" y="83314"/>
                  <a:pt x="171450" y="80367"/>
                </a:cubicBezTo>
                <a:lnTo>
                  <a:pt x="171450" y="69652"/>
                </a:lnTo>
                <a:cubicBezTo>
                  <a:pt x="171450" y="66705"/>
                  <a:pt x="169039" y="64294"/>
                  <a:pt x="166092" y="64294"/>
                </a:cubicBezTo>
                <a:lnTo>
                  <a:pt x="155377" y="64294"/>
                </a:lnTo>
                <a:cubicBezTo>
                  <a:pt x="152430" y="64294"/>
                  <a:pt x="150019" y="66705"/>
                  <a:pt x="150019" y="69652"/>
                </a:cubicBezTo>
                <a:lnTo>
                  <a:pt x="150019" y="80367"/>
                </a:lnTo>
                <a:cubicBezTo>
                  <a:pt x="150019" y="83314"/>
                  <a:pt x="152430" y="85725"/>
                  <a:pt x="155377" y="85725"/>
                </a:cubicBezTo>
                <a:lnTo>
                  <a:pt x="166092" y="85725"/>
                </a:lnTo>
                <a:close/>
                <a:moveTo>
                  <a:pt x="88404" y="34826"/>
                </a:moveTo>
                <a:lnTo>
                  <a:pt x="88404" y="45541"/>
                </a:lnTo>
                <a:lnTo>
                  <a:pt x="77688" y="45541"/>
                </a:lnTo>
                <a:cubicBezTo>
                  <a:pt x="74741" y="45541"/>
                  <a:pt x="72330" y="47952"/>
                  <a:pt x="72330" y="50899"/>
                </a:cubicBezTo>
                <a:lnTo>
                  <a:pt x="72330" y="56257"/>
                </a:lnTo>
                <a:cubicBezTo>
                  <a:pt x="72330" y="59204"/>
                  <a:pt x="74741" y="61615"/>
                  <a:pt x="77688" y="61615"/>
                </a:cubicBezTo>
                <a:lnTo>
                  <a:pt x="88404" y="61615"/>
                </a:lnTo>
                <a:lnTo>
                  <a:pt x="88404" y="72330"/>
                </a:lnTo>
                <a:cubicBezTo>
                  <a:pt x="88404" y="75277"/>
                  <a:pt x="90815" y="77688"/>
                  <a:pt x="93762" y="77688"/>
                </a:cubicBezTo>
                <a:lnTo>
                  <a:pt x="99120" y="77688"/>
                </a:lnTo>
                <a:cubicBezTo>
                  <a:pt x="102066" y="77688"/>
                  <a:pt x="104477" y="75277"/>
                  <a:pt x="104477" y="72330"/>
                </a:cubicBezTo>
                <a:lnTo>
                  <a:pt x="104477" y="61615"/>
                </a:lnTo>
                <a:lnTo>
                  <a:pt x="115193" y="61615"/>
                </a:lnTo>
                <a:cubicBezTo>
                  <a:pt x="118140" y="61615"/>
                  <a:pt x="120551" y="59204"/>
                  <a:pt x="120551" y="56257"/>
                </a:cubicBezTo>
                <a:lnTo>
                  <a:pt x="120551" y="50899"/>
                </a:lnTo>
                <a:cubicBezTo>
                  <a:pt x="120551" y="47952"/>
                  <a:pt x="118140" y="45541"/>
                  <a:pt x="115193" y="45541"/>
                </a:cubicBezTo>
                <a:lnTo>
                  <a:pt x="104477" y="45541"/>
                </a:lnTo>
                <a:lnTo>
                  <a:pt x="104477" y="34826"/>
                </a:lnTo>
                <a:cubicBezTo>
                  <a:pt x="104477" y="31879"/>
                  <a:pt x="102066" y="29468"/>
                  <a:pt x="99120" y="29468"/>
                </a:cubicBezTo>
                <a:lnTo>
                  <a:pt x="93762" y="29468"/>
                </a:lnTo>
                <a:cubicBezTo>
                  <a:pt x="90815" y="29468"/>
                  <a:pt x="88404" y="31879"/>
                  <a:pt x="88404" y="3482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5113020" y="4038600"/>
            <a:ext cx="1466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ปรับระบบบริการ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503420" y="45529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ยืดหยุ่นเวลานัด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503420" y="48577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เพิ่มจุดบริการ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503420" y="51625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ปรับปรุงกระบวนการ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503420" y="54673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เพิ่มบุคลากร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157210" y="3710942"/>
            <a:ext cx="3646170" cy="2217420"/>
          </a:xfrm>
          <a:custGeom>
            <a:avLst/>
            <a:gdLst/>
            <a:ahLst/>
            <a:cxnLst/>
            <a:rect l="l" t="t" r="r" b="b"/>
            <a:pathLst>
              <a:path w="3646170" h="2217420">
                <a:moveTo>
                  <a:pt x="152403" y="0"/>
                </a:moveTo>
                <a:lnTo>
                  <a:pt x="3493767" y="0"/>
                </a:lnTo>
                <a:cubicBezTo>
                  <a:pt x="3577937" y="0"/>
                  <a:pt x="3646170" y="68233"/>
                  <a:pt x="3646170" y="152403"/>
                </a:cubicBezTo>
                <a:lnTo>
                  <a:pt x="3646170" y="2065017"/>
                </a:lnTo>
                <a:cubicBezTo>
                  <a:pt x="3646170" y="2149187"/>
                  <a:pt x="3577937" y="2217420"/>
                  <a:pt x="3493767" y="2217420"/>
                </a:cubicBezTo>
                <a:lnTo>
                  <a:pt x="152403" y="2217420"/>
                </a:lnTo>
                <a:cubicBezTo>
                  <a:pt x="68233" y="2217420"/>
                  <a:pt x="0" y="2149187"/>
                  <a:pt x="0" y="206501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8389620" y="39433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36" name="Shape 34"/>
          <p:cNvSpPr/>
          <p:nvPr/>
        </p:nvSpPr>
        <p:spPr>
          <a:xfrm>
            <a:off x="8556307" y="408622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21431" y="0"/>
                </a:moveTo>
                <a:cubicBezTo>
                  <a:pt x="9611" y="0"/>
                  <a:pt x="0" y="9611"/>
                  <a:pt x="0" y="21431"/>
                </a:cubicBezTo>
                <a:lnTo>
                  <a:pt x="0" y="150019"/>
                </a:lnTo>
                <a:cubicBezTo>
                  <a:pt x="0" y="161839"/>
                  <a:pt x="9611" y="171450"/>
                  <a:pt x="21431" y="171450"/>
                </a:cubicBezTo>
                <a:lnTo>
                  <a:pt x="107156" y="171450"/>
                </a:lnTo>
                <a:cubicBezTo>
                  <a:pt x="118977" y="171450"/>
                  <a:pt x="128588" y="161839"/>
                  <a:pt x="128588" y="150019"/>
                </a:cubicBezTo>
                <a:lnTo>
                  <a:pt x="128588" y="21431"/>
                </a:lnTo>
                <a:cubicBezTo>
                  <a:pt x="128588" y="9611"/>
                  <a:pt x="118977" y="0"/>
                  <a:pt x="107156" y="0"/>
                </a:cubicBezTo>
                <a:lnTo>
                  <a:pt x="21431" y="0"/>
                </a:lnTo>
                <a:close/>
                <a:moveTo>
                  <a:pt x="58936" y="117872"/>
                </a:moveTo>
                <a:lnTo>
                  <a:pt x="69652" y="117872"/>
                </a:lnTo>
                <a:cubicBezTo>
                  <a:pt x="75579" y="117872"/>
                  <a:pt x="80367" y="122660"/>
                  <a:pt x="80367" y="128588"/>
                </a:cubicBezTo>
                <a:lnTo>
                  <a:pt x="80367" y="155377"/>
                </a:lnTo>
                <a:lnTo>
                  <a:pt x="48220" y="155377"/>
                </a:lnTo>
                <a:lnTo>
                  <a:pt x="48220" y="128588"/>
                </a:lnTo>
                <a:cubicBezTo>
                  <a:pt x="48220" y="122660"/>
                  <a:pt x="53009" y="117872"/>
                  <a:pt x="58936" y="117872"/>
                </a:cubicBezTo>
                <a:close/>
                <a:moveTo>
                  <a:pt x="32147" y="37505"/>
                </a:moveTo>
                <a:cubicBezTo>
                  <a:pt x="32147" y="34558"/>
                  <a:pt x="34558" y="32147"/>
                  <a:pt x="37505" y="32147"/>
                </a:cubicBezTo>
                <a:lnTo>
                  <a:pt x="48220" y="32147"/>
                </a:lnTo>
                <a:cubicBezTo>
                  <a:pt x="51167" y="32147"/>
                  <a:pt x="53578" y="34558"/>
                  <a:pt x="53578" y="37505"/>
                </a:cubicBezTo>
                <a:lnTo>
                  <a:pt x="53578" y="48220"/>
                </a:lnTo>
                <a:cubicBezTo>
                  <a:pt x="53578" y="51167"/>
                  <a:pt x="51167" y="53578"/>
                  <a:pt x="48220" y="53578"/>
                </a:cubicBezTo>
                <a:lnTo>
                  <a:pt x="37505" y="53578"/>
                </a:lnTo>
                <a:cubicBezTo>
                  <a:pt x="34558" y="53578"/>
                  <a:pt x="32147" y="51167"/>
                  <a:pt x="32147" y="48220"/>
                </a:cubicBezTo>
                <a:lnTo>
                  <a:pt x="32147" y="37505"/>
                </a:lnTo>
                <a:close/>
                <a:moveTo>
                  <a:pt x="80367" y="32147"/>
                </a:moveTo>
                <a:lnTo>
                  <a:pt x="91083" y="32147"/>
                </a:lnTo>
                <a:cubicBezTo>
                  <a:pt x="94030" y="32147"/>
                  <a:pt x="96441" y="34558"/>
                  <a:pt x="96441" y="37505"/>
                </a:cubicBezTo>
                <a:lnTo>
                  <a:pt x="96441" y="48220"/>
                </a:lnTo>
                <a:cubicBezTo>
                  <a:pt x="96441" y="51167"/>
                  <a:pt x="94030" y="53578"/>
                  <a:pt x="91083" y="53578"/>
                </a:cubicBezTo>
                <a:lnTo>
                  <a:pt x="80367" y="53578"/>
                </a:lnTo>
                <a:cubicBezTo>
                  <a:pt x="77420" y="53578"/>
                  <a:pt x="75009" y="51167"/>
                  <a:pt x="75009" y="48220"/>
                </a:cubicBezTo>
                <a:lnTo>
                  <a:pt x="75009" y="37505"/>
                </a:lnTo>
                <a:cubicBezTo>
                  <a:pt x="75009" y="34558"/>
                  <a:pt x="77420" y="32147"/>
                  <a:pt x="80367" y="32147"/>
                </a:cubicBezTo>
                <a:close/>
                <a:moveTo>
                  <a:pt x="32147" y="80367"/>
                </a:moveTo>
                <a:cubicBezTo>
                  <a:pt x="32147" y="77420"/>
                  <a:pt x="34558" y="75009"/>
                  <a:pt x="37505" y="75009"/>
                </a:cubicBezTo>
                <a:lnTo>
                  <a:pt x="48220" y="75009"/>
                </a:lnTo>
                <a:cubicBezTo>
                  <a:pt x="51167" y="75009"/>
                  <a:pt x="53578" y="77420"/>
                  <a:pt x="53578" y="80367"/>
                </a:cubicBezTo>
                <a:lnTo>
                  <a:pt x="53578" y="91083"/>
                </a:lnTo>
                <a:cubicBezTo>
                  <a:pt x="53578" y="94030"/>
                  <a:pt x="51167" y="96441"/>
                  <a:pt x="48220" y="96441"/>
                </a:cubicBezTo>
                <a:lnTo>
                  <a:pt x="37505" y="96441"/>
                </a:lnTo>
                <a:cubicBezTo>
                  <a:pt x="34558" y="96441"/>
                  <a:pt x="32147" y="94030"/>
                  <a:pt x="32147" y="91083"/>
                </a:cubicBezTo>
                <a:lnTo>
                  <a:pt x="32147" y="80367"/>
                </a:lnTo>
                <a:close/>
                <a:moveTo>
                  <a:pt x="80367" y="75009"/>
                </a:moveTo>
                <a:lnTo>
                  <a:pt x="91083" y="75009"/>
                </a:lnTo>
                <a:cubicBezTo>
                  <a:pt x="94030" y="75009"/>
                  <a:pt x="96441" y="77420"/>
                  <a:pt x="96441" y="80367"/>
                </a:cubicBezTo>
                <a:lnTo>
                  <a:pt x="96441" y="91083"/>
                </a:lnTo>
                <a:cubicBezTo>
                  <a:pt x="96441" y="94030"/>
                  <a:pt x="94030" y="96441"/>
                  <a:pt x="91083" y="96441"/>
                </a:cubicBezTo>
                <a:lnTo>
                  <a:pt x="80367" y="96441"/>
                </a:lnTo>
                <a:cubicBezTo>
                  <a:pt x="77420" y="96441"/>
                  <a:pt x="75009" y="94030"/>
                  <a:pt x="75009" y="91083"/>
                </a:cubicBezTo>
                <a:lnTo>
                  <a:pt x="75009" y="80367"/>
                </a:lnTo>
                <a:cubicBezTo>
                  <a:pt x="75009" y="77420"/>
                  <a:pt x="77420" y="75009"/>
                  <a:pt x="80367" y="7500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Text 35"/>
          <p:cNvSpPr/>
          <p:nvPr/>
        </p:nvSpPr>
        <p:spPr>
          <a:xfrm>
            <a:off x="8999220" y="4038600"/>
            <a:ext cx="2247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ลดข้อจำกัดเชิงโครงสร้าง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389620" y="45529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จัดหารถรับ-ส่ง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389620" y="48577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ลดค่าใช้จ่าย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389620" y="51625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ปรับปรุงถนน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389620" y="54673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สร้างสภาพแวดล้อมเอื้อต่อ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 Objectives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วัตถุประสงค์การเรียนรู้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2795707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5" name="Text 3"/>
          <p:cNvSpPr/>
          <p:nvPr/>
        </p:nvSpPr>
        <p:spPr>
          <a:xfrm>
            <a:off x="323850" y="2795707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219200" y="2795707"/>
            <a:ext cx="476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เข้าใจ SDOH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219200" y="3214688"/>
            <a:ext cx="47339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อธิบาย Social Determinants of Health และความเชื่อมโยงกับสุขภาพและความเหลื่อมล้ำได้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324600" y="2795707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9" name="Text 7"/>
          <p:cNvSpPr/>
          <p:nvPr/>
        </p:nvSpPr>
        <p:spPr>
          <a:xfrm>
            <a:off x="6267450" y="2795707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162800" y="2795707"/>
            <a:ext cx="476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วิเคราะห์ระบบสุขภาพ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162800" y="3214688"/>
            <a:ext cx="47339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วิเคราะห์ปัจจัยระบบสุขภาพด้วยกรอบ WHO Building Blocks อย่างเป็นโครงสร้าง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81000" y="42291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3" name="Text 11"/>
          <p:cNvSpPr/>
          <p:nvPr/>
        </p:nvSpPr>
        <p:spPr>
          <a:xfrm>
            <a:off x="323850" y="42291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19200" y="4229100"/>
            <a:ext cx="476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 Barrier Analysis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19200" y="4648081"/>
            <a:ext cx="47339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 Barrier Analysis เพื่อระบุอุปสรรคเชิงพฤติกรรมและระบบต่อการเปลี่ยนแปลง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324600" y="42291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7" name="Text 15"/>
          <p:cNvSpPr/>
          <p:nvPr/>
        </p:nvSpPr>
        <p:spPr>
          <a:xfrm>
            <a:off x="6267450" y="422910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162800" y="4229100"/>
            <a:ext cx="476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ออกแบบมาตรการ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162800" y="4648081"/>
            <a:ext cx="47339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แปลงผลการวิเคราะห์เป็นชุดมาตรการเชิงระบบที่สามารถนำไปปฏิบัติได้จริง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Systemic Integration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บูรณาการ SDOH + ระบบ + Barriers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880610" y="1386842"/>
            <a:ext cx="2426970" cy="1360170"/>
          </a:xfrm>
          <a:custGeom>
            <a:avLst/>
            <a:gdLst/>
            <a:ahLst/>
            <a:cxnLst/>
            <a:rect l="l" t="t" r="r" b="b"/>
            <a:pathLst>
              <a:path w="2426970" h="1360170">
                <a:moveTo>
                  <a:pt x="152393" y="0"/>
                </a:moveTo>
                <a:lnTo>
                  <a:pt x="2274577" y="0"/>
                </a:lnTo>
                <a:cubicBezTo>
                  <a:pt x="2358685" y="0"/>
                  <a:pt x="2426970" y="68285"/>
                  <a:pt x="2426970" y="152393"/>
                </a:cubicBezTo>
                <a:lnTo>
                  <a:pt x="2426970" y="1207777"/>
                </a:lnTo>
                <a:cubicBezTo>
                  <a:pt x="2426970" y="1291941"/>
                  <a:pt x="2358741" y="1360170"/>
                  <a:pt x="2274577" y="1360170"/>
                </a:cubicBezTo>
                <a:lnTo>
                  <a:pt x="152393" y="1360170"/>
                </a:lnTo>
                <a:cubicBezTo>
                  <a:pt x="68285" y="1360170"/>
                  <a:pt x="0" y="1291885"/>
                  <a:pt x="0" y="1207777"/>
                </a:cubicBezTo>
                <a:lnTo>
                  <a:pt x="0" y="152393"/>
                </a:lnTo>
                <a:cubicBezTo>
                  <a:pt x="0" y="68285"/>
                  <a:pt x="68285" y="0"/>
                  <a:pt x="15239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955506" y="15811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96397" y="156270"/>
                </a:moveTo>
                <a:lnTo>
                  <a:pt x="89855" y="156270"/>
                </a:lnTo>
                <a:cubicBezTo>
                  <a:pt x="91473" y="192267"/>
                  <a:pt x="99454" y="225419"/>
                  <a:pt x="110784" y="249696"/>
                </a:cubicBezTo>
                <a:cubicBezTo>
                  <a:pt x="117146" y="263370"/>
                  <a:pt x="124011" y="273025"/>
                  <a:pt x="130373" y="278941"/>
                </a:cubicBezTo>
                <a:cubicBezTo>
                  <a:pt x="136624" y="284801"/>
                  <a:pt x="140922" y="285750"/>
                  <a:pt x="143154" y="285750"/>
                </a:cubicBezTo>
                <a:cubicBezTo>
                  <a:pt x="145386" y="285750"/>
                  <a:pt x="149684" y="284801"/>
                  <a:pt x="155935" y="278941"/>
                </a:cubicBezTo>
                <a:cubicBezTo>
                  <a:pt x="162297" y="273025"/>
                  <a:pt x="169162" y="263314"/>
                  <a:pt x="175524" y="249696"/>
                </a:cubicBezTo>
                <a:cubicBezTo>
                  <a:pt x="186854" y="225419"/>
                  <a:pt x="194835" y="192267"/>
                  <a:pt x="196453" y="156270"/>
                </a:cubicBezTo>
                <a:close/>
                <a:moveTo>
                  <a:pt x="89799" y="129480"/>
                </a:moveTo>
                <a:lnTo>
                  <a:pt x="196342" y="129480"/>
                </a:lnTo>
                <a:cubicBezTo>
                  <a:pt x="194779" y="93483"/>
                  <a:pt x="186798" y="60331"/>
                  <a:pt x="175468" y="36054"/>
                </a:cubicBezTo>
                <a:cubicBezTo>
                  <a:pt x="169106" y="22436"/>
                  <a:pt x="162241" y="12725"/>
                  <a:pt x="155879" y="6809"/>
                </a:cubicBezTo>
                <a:cubicBezTo>
                  <a:pt x="149628" y="949"/>
                  <a:pt x="145331" y="0"/>
                  <a:pt x="143098" y="0"/>
                </a:cubicBezTo>
                <a:cubicBezTo>
                  <a:pt x="140866" y="0"/>
                  <a:pt x="136568" y="949"/>
                  <a:pt x="130318" y="6809"/>
                </a:cubicBezTo>
                <a:cubicBezTo>
                  <a:pt x="123955" y="12725"/>
                  <a:pt x="117091" y="22436"/>
                  <a:pt x="110728" y="36054"/>
                </a:cubicBezTo>
                <a:cubicBezTo>
                  <a:pt x="99399" y="60331"/>
                  <a:pt x="91418" y="93483"/>
                  <a:pt x="89799" y="129480"/>
                </a:cubicBezTo>
                <a:close/>
                <a:moveTo>
                  <a:pt x="63010" y="129480"/>
                </a:moveTo>
                <a:cubicBezTo>
                  <a:pt x="64963" y="81707"/>
                  <a:pt x="77298" y="37337"/>
                  <a:pt x="95324" y="8204"/>
                </a:cubicBezTo>
                <a:cubicBezTo>
                  <a:pt x="43923" y="26398"/>
                  <a:pt x="6083" y="73223"/>
                  <a:pt x="837" y="129480"/>
                </a:cubicBezTo>
                <a:lnTo>
                  <a:pt x="63010" y="129480"/>
                </a:lnTo>
                <a:close/>
                <a:moveTo>
                  <a:pt x="837" y="156270"/>
                </a:moveTo>
                <a:cubicBezTo>
                  <a:pt x="6083" y="212527"/>
                  <a:pt x="43923" y="259352"/>
                  <a:pt x="95324" y="277546"/>
                </a:cubicBezTo>
                <a:cubicBezTo>
                  <a:pt x="77298" y="248413"/>
                  <a:pt x="64963" y="204043"/>
                  <a:pt x="63010" y="156270"/>
                </a:cubicBezTo>
                <a:lnTo>
                  <a:pt x="837" y="156270"/>
                </a:lnTo>
                <a:close/>
                <a:moveTo>
                  <a:pt x="223186" y="156270"/>
                </a:moveTo>
                <a:cubicBezTo>
                  <a:pt x="221233" y="204043"/>
                  <a:pt x="208899" y="248413"/>
                  <a:pt x="190872" y="277546"/>
                </a:cubicBezTo>
                <a:cubicBezTo>
                  <a:pt x="242274" y="259296"/>
                  <a:pt x="280113" y="212527"/>
                  <a:pt x="285359" y="156270"/>
                </a:cubicBezTo>
                <a:lnTo>
                  <a:pt x="223186" y="156270"/>
                </a:lnTo>
                <a:close/>
                <a:moveTo>
                  <a:pt x="285359" y="129480"/>
                </a:moveTo>
                <a:cubicBezTo>
                  <a:pt x="280113" y="73223"/>
                  <a:pt x="242274" y="26398"/>
                  <a:pt x="190872" y="8204"/>
                </a:cubicBezTo>
                <a:cubicBezTo>
                  <a:pt x="208899" y="37337"/>
                  <a:pt x="221233" y="81707"/>
                  <a:pt x="223186" y="129480"/>
                </a:cubicBezTo>
                <a:lnTo>
                  <a:pt x="285359" y="129480"/>
                </a:ln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Text 4"/>
          <p:cNvSpPr/>
          <p:nvPr/>
        </p:nvSpPr>
        <p:spPr>
          <a:xfrm>
            <a:off x="5027295" y="1981200"/>
            <a:ext cx="2133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SDOH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036820" y="2324100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ปัจจัยทางสังคมและเศรษฐกิจ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718560" y="2607949"/>
            <a:ext cx="2426970" cy="1360170"/>
          </a:xfrm>
          <a:custGeom>
            <a:avLst/>
            <a:gdLst/>
            <a:ahLst/>
            <a:cxnLst/>
            <a:rect l="l" t="t" r="r" b="b"/>
            <a:pathLst>
              <a:path w="2426970" h="1360170">
                <a:moveTo>
                  <a:pt x="152393" y="0"/>
                </a:moveTo>
                <a:lnTo>
                  <a:pt x="2274577" y="0"/>
                </a:lnTo>
                <a:cubicBezTo>
                  <a:pt x="2358685" y="0"/>
                  <a:pt x="2426970" y="68285"/>
                  <a:pt x="2426970" y="152393"/>
                </a:cubicBezTo>
                <a:lnTo>
                  <a:pt x="2426970" y="1207777"/>
                </a:lnTo>
                <a:cubicBezTo>
                  <a:pt x="2426970" y="1291941"/>
                  <a:pt x="2358741" y="1360170"/>
                  <a:pt x="2274577" y="1360170"/>
                </a:cubicBezTo>
                <a:lnTo>
                  <a:pt x="152393" y="1360170"/>
                </a:lnTo>
                <a:cubicBezTo>
                  <a:pt x="68285" y="1360170"/>
                  <a:pt x="0" y="1291885"/>
                  <a:pt x="0" y="1207777"/>
                </a:cubicBezTo>
                <a:lnTo>
                  <a:pt x="0" y="152393"/>
                </a:lnTo>
                <a:cubicBezTo>
                  <a:pt x="0" y="68285"/>
                  <a:pt x="68285" y="0"/>
                  <a:pt x="15239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4775597" y="2802257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71438" y="35719"/>
                </a:moveTo>
                <a:cubicBezTo>
                  <a:pt x="71438" y="16018"/>
                  <a:pt x="87455" y="0"/>
                  <a:pt x="107156" y="0"/>
                </a:cubicBezTo>
                <a:lnTo>
                  <a:pt x="214313" y="0"/>
                </a:lnTo>
                <a:cubicBezTo>
                  <a:pt x="234014" y="0"/>
                  <a:pt x="250031" y="16018"/>
                  <a:pt x="250031" y="35719"/>
                </a:cubicBezTo>
                <a:lnTo>
                  <a:pt x="250031" y="71438"/>
                </a:lnTo>
                <a:lnTo>
                  <a:pt x="285750" y="71438"/>
                </a:lnTo>
                <a:cubicBezTo>
                  <a:pt x="305451" y="71438"/>
                  <a:pt x="321469" y="87455"/>
                  <a:pt x="321469" y="107156"/>
                </a:cubicBezTo>
                <a:lnTo>
                  <a:pt x="321469" y="250031"/>
                </a:lnTo>
                <a:cubicBezTo>
                  <a:pt x="321469" y="269732"/>
                  <a:pt x="305451" y="285750"/>
                  <a:pt x="285750" y="285750"/>
                </a:cubicBezTo>
                <a:lnTo>
                  <a:pt x="35719" y="285750"/>
                </a:lnTo>
                <a:cubicBezTo>
                  <a:pt x="16018" y="285750"/>
                  <a:pt x="0" y="269732"/>
                  <a:pt x="0" y="250031"/>
                </a:cubicBezTo>
                <a:lnTo>
                  <a:pt x="0" y="107156"/>
                </a:lnTo>
                <a:cubicBezTo>
                  <a:pt x="0" y="87455"/>
                  <a:pt x="16018" y="71438"/>
                  <a:pt x="35719" y="71438"/>
                </a:cubicBezTo>
                <a:lnTo>
                  <a:pt x="71438" y="71438"/>
                </a:lnTo>
                <a:lnTo>
                  <a:pt x="71438" y="35719"/>
                </a:lnTo>
                <a:close/>
                <a:moveTo>
                  <a:pt x="151805" y="196453"/>
                </a:moveTo>
                <a:cubicBezTo>
                  <a:pt x="141926" y="196453"/>
                  <a:pt x="133945" y="204434"/>
                  <a:pt x="133945" y="214313"/>
                </a:cubicBezTo>
                <a:lnTo>
                  <a:pt x="133945" y="258961"/>
                </a:lnTo>
                <a:lnTo>
                  <a:pt x="187523" y="258961"/>
                </a:lnTo>
                <a:lnTo>
                  <a:pt x="187523" y="214313"/>
                </a:lnTo>
                <a:cubicBezTo>
                  <a:pt x="187523" y="204434"/>
                  <a:pt x="179543" y="196453"/>
                  <a:pt x="169664" y="196453"/>
                </a:cubicBezTo>
                <a:lnTo>
                  <a:pt x="151805" y="196453"/>
                </a:lnTo>
                <a:close/>
                <a:moveTo>
                  <a:pt x="71438" y="205383"/>
                </a:moveTo>
                <a:lnTo>
                  <a:pt x="71438" y="187523"/>
                </a:lnTo>
                <a:cubicBezTo>
                  <a:pt x="71438" y="182612"/>
                  <a:pt x="67419" y="178594"/>
                  <a:pt x="62508" y="178594"/>
                </a:cubicBezTo>
                <a:lnTo>
                  <a:pt x="44648" y="178594"/>
                </a:lnTo>
                <a:cubicBezTo>
                  <a:pt x="39737" y="178594"/>
                  <a:pt x="35719" y="182612"/>
                  <a:pt x="35719" y="187523"/>
                </a:cubicBezTo>
                <a:lnTo>
                  <a:pt x="35719" y="205383"/>
                </a:lnTo>
                <a:cubicBezTo>
                  <a:pt x="35719" y="210294"/>
                  <a:pt x="39737" y="214313"/>
                  <a:pt x="44648" y="214313"/>
                </a:cubicBezTo>
                <a:lnTo>
                  <a:pt x="62508" y="214313"/>
                </a:lnTo>
                <a:cubicBezTo>
                  <a:pt x="67419" y="214313"/>
                  <a:pt x="71438" y="210294"/>
                  <a:pt x="71438" y="205383"/>
                </a:cubicBezTo>
                <a:close/>
                <a:moveTo>
                  <a:pt x="62508" y="142875"/>
                </a:moveTo>
                <a:cubicBezTo>
                  <a:pt x="67419" y="142875"/>
                  <a:pt x="71438" y="138857"/>
                  <a:pt x="71438" y="133945"/>
                </a:cubicBezTo>
                <a:lnTo>
                  <a:pt x="71438" y="116086"/>
                </a:lnTo>
                <a:cubicBezTo>
                  <a:pt x="71438" y="111175"/>
                  <a:pt x="67419" y="107156"/>
                  <a:pt x="62508" y="107156"/>
                </a:cubicBezTo>
                <a:lnTo>
                  <a:pt x="44648" y="107156"/>
                </a:lnTo>
                <a:cubicBezTo>
                  <a:pt x="39737" y="107156"/>
                  <a:pt x="35719" y="111175"/>
                  <a:pt x="35719" y="116086"/>
                </a:cubicBezTo>
                <a:lnTo>
                  <a:pt x="35719" y="133945"/>
                </a:lnTo>
                <a:cubicBezTo>
                  <a:pt x="35719" y="138857"/>
                  <a:pt x="39737" y="142875"/>
                  <a:pt x="44648" y="142875"/>
                </a:cubicBezTo>
                <a:lnTo>
                  <a:pt x="62508" y="142875"/>
                </a:lnTo>
                <a:close/>
                <a:moveTo>
                  <a:pt x="285750" y="205383"/>
                </a:moveTo>
                <a:lnTo>
                  <a:pt x="285750" y="187523"/>
                </a:lnTo>
                <a:cubicBezTo>
                  <a:pt x="285750" y="182612"/>
                  <a:pt x="281732" y="178594"/>
                  <a:pt x="276820" y="178594"/>
                </a:cubicBezTo>
                <a:lnTo>
                  <a:pt x="258961" y="178594"/>
                </a:lnTo>
                <a:cubicBezTo>
                  <a:pt x="254050" y="178594"/>
                  <a:pt x="250031" y="182612"/>
                  <a:pt x="250031" y="187523"/>
                </a:cubicBezTo>
                <a:lnTo>
                  <a:pt x="250031" y="205383"/>
                </a:lnTo>
                <a:cubicBezTo>
                  <a:pt x="250031" y="210294"/>
                  <a:pt x="254050" y="214313"/>
                  <a:pt x="258961" y="214313"/>
                </a:cubicBezTo>
                <a:lnTo>
                  <a:pt x="276820" y="214313"/>
                </a:lnTo>
                <a:cubicBezTo>
                  <a:pt x="281732" y="214313"/>
                  <a:pt x="285750" y="210294"/>
                  <a:pt x="285750" y="205383"/>
                </a:cubicBezTo>
                <a:close/>
                <a:moveTo>
                  <a:pt x="276820" y="142875"/>
                </a:moveTo>
                <a:cubicBezTo>
                  <a:pt x="281732" y="142875"/>
                  <a:pt x="285750" y="138857"/>
                  <a:pt x="285750" y="133945"/>
                </a:cubicBezTo>
                <a:lnTo>
                  <a:pt x="285750" y="116086"/>
                </a:lnTo>
                <a:cubicBezTo>
                  <a:pt x="285750" y="111175"/>
                  <a:pt x="281732" y="107156"/>
                  <a:pt x="276820" y="107156"/>
                </a:cubicBezTo>
                <a:lnTo>
                  <a:pt x="258961" y="107156"/>
                </a:lnTo>
                <a:cubicBezTo>
                  <a:pt x="254050" y="107156"/>
                  <a:pt x="250031" y="111175"/>
                  <a:pt x="250031" y="116086"/>
                </a:cubicBezTo>
                <a:lnTo>
                  <a:pt x="250031" y="133945"/>
                </a:lnTo>
                <a:cubicBezTo>
                  <a:pt x="250031" y="138857"/>
                  <a:pt x="254050" y="142875"/>
                  <a:pt x="258961" y="142875"/>
                </a:cubicBezTo>
                <a:lnTo>
                  <a:pt x="276820" y="142875"/>
                </a:lnTo>
                <a:close/>
                <a:moveTo>
                  <a:pt x="147340" y="58043"/>
                </a:moveTo>
                <a:lnTo>
                  <a:pt x="147340" y="75902"/>
                </a:lnTo>
                <a:lnTo>
                  <a:pt x="129480" y="75902"/>
                </a:lnTo>
                <a:cubicBezTo>
                  <a:pt x="124569" y="75902"/>
                  <a:pt x="120551" y="79921"/>
                  <a:pt x="120551" y="84832"/>
                </a:cubicBezTo>
                <a:lnTo>
                  <a:pt x="120551" y="93762"/>
                </a:lnTo>
                <a:cubicBezTo>
                  <a:pt x="120551" y="98673"/>
                  <a:pt x="124569" y="102691"/>
                  <a:pt x="129480" y="102691"/>
                </a:cubicBezTo>
                <a:lnTo>
                  <a:pt x="147340" y="102691"/>
                </a:lnTo>
                <a:lnTo>
                  <a:pt x="147340" y="120551"/>
                </a:lnTo>
                <a:cubicBezTo>
                  <a:pt x="147340" y="125462"/>
                  <a:pt x="151358" y="129480"/>
                  <a:pt x="156270" y="129480"/>
                </a:cubicBezTo>
                <a:lnTo>
                  <a:pt x="165199" y="129480"/>
                </a:lnTo>
                <a:cubicBezTo>
                  <a:pt x="170111" y="129480"/>
                  <a:pt x="174129" y="125462"/>
                  <a:pt x="174129" y="120551"/>
                </a:cubicBezTo>
                <a:lnTo>
                  <a:pt x="174129" y="102691"/>
                </a:lnTo>
                <a:lnTo>
                  <a:pt x="191988" y="102691"/>
                </a:lnTo>
                <a:cubicBezTo>
                  <a:pt x="196900" y="102691"/>
                  <a:pt x="200918" y="98673"/>
                  <a:pt x="200918" y="93762"/>
                </a:cubicBezTo>
                <a:lnTo>
                  <a:pt x="200918" y="84832"/>
                </a:lnTo>
                <a:cubicBezTo>
                  <a:pt x="200918" y="79921"/>
                  <a:pt x="196900" y="75902"/>
                  <a:pt x="191988" y="75902"/>
                </a:cubicBezTo>
                <a:lnTo>
                  <a:pt x="174129" y="75902"/>
                </a:lnTo>
                <a:lnTo>
                  <a:pt x="174129" y="58043"/>
                </a:lnTo>
                <a:cubicBezTo>
                  <a:pt x="174129" y="53132"/>
                  <a:pt x="170111" y="49113"/>
                  <a:pt x="165199" y="49113"/>
                </a:cubicBezTo>
                <a:lnTo>
                  <a:pt x="156270" y="49113"/>
                </a:lnTo>
                <a:cubicBezTo>
                  <a:pt x="151358" y="49113"/>
                  <a:pt x="147340" y="53132"/>
                  <a:pt x="147340" y="58043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0" name="Text 8"/>
          <p:cNvSpPr/>
          <p:nvPr/>
        </p:nvSpPr>
        <p:spPr>
          <a:xfrm>
            <a:off x="3865245" y="3202307"/>
            <a:ext cx="2133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 System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874770" y="3545207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ระบบบริการสุขภาพ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42660" y="2607949"/>
            <a:ext cx="2426970" cy="1360170"/>
          </a:xfrm>
          <a:custGeom>
            <a:avLst/>
            <a:gdLst/>
            <a:ahLst/>
            <a:cxnLst/>
            <a:rect l="l" t="t" r="r" b="b"/>
            <a:pathLst>
              <a:path w="2426970" h="1360170">
                <a:moveTo>
                  <a:pt x="152393" y="0"/>
                </a:moveTo>
                <a:lnTo>
                  <a:pt x="2274577" y="0"/>
                </a:lnTo>
                <a:cubicBezTo>
                  <a:pt x="2358685" y="0"/>
                  <a:pt x="2426970" y="68285"/>
                  <a:pt x="2426970" y="152393"/>
                </a:cubicBezTo>
                <a:lnTo>
                  <a:pt x="2426970" y="1207777"/>
                </a:lnTo>
                <a:cubicBezTo>
                  <a:pt x="2426970" y="1291941"/>
                  <a:pt x="2358741" y="1360170"/>
                  <a:pt x="2274577" y="1360170"/>
                </a:cubicBezTo>
                <a:lnTo>
                  <a:pt x="152393" y="1360170"/>
                </a:lnTo>
                <a:cubicBezTo>
                  <a:pt x="68285" y="1360170"/>
                  <a:pt x="0" y="1291885"/>
                  <a:pt x="0" y="1207777"/>
                </a:cubicBezTo>
                <a:lnTo>
                  <a:pt x="0" y="152393"/>
                </a:lnTo>
                <a:cubicBezTo>
                  <a:pt x="0" y="68285"/>
                  <a:pt x="68285" y="0"/>
                  <a:pt x="15239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117556" y="2802257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24960" y="17859"/>
                </a:moveTo>
                <a:lnTo>
                  <a:pt x="82432" y="17859"/>
                </a:lnTo>
                <a:cubicBezTo>
                  <a:pt x="66024" y="17859"/>
                  <a:pt x="51681" y="29077"/>
                  <a:pt x="47774" y="44983"/>
                </a:cubicBezTo>
                <a:lnTo>
                  <a:pt x="781" y="234683"/>
                </a:lnTo>
                <a:cubicBezTo>
                  <a:pt x="-3404" y="251538"/>
                  <a:pt x="9376" y="267891"/>
                  <a:pt x="26789" y="267891"/>
                </a:cubicBezTo>
                <a:lnTo>
                  <a:pt x="124960" y="267891"/>
                </a:lnTo>
                <a:lnTo>
                  <a:pt x="124960" y="232172"/>
                </a:lnTo>
                <a:cubicBezTo>
                  <a:pt x="124960" y="222293"/>
                  <a:pt x="132941" y="214313"/>
                  <a:pt x="142819" y="214313"/>
                </a:cubicBezTo>
                <a:cubicBezTo>
                  <a:pt x="152698" y="214313"/>
                  <a:pt x="160679" y="222293"/>
                  <a:pt x="160679" y="232172"/>
                </a:cubicBezTo>
                <a:lnTo>
                  <a:pt x="160679" y="267891"/>
                </a:lnTo>
                <a:lnTo>
                  <a:pt x="258961" y="267891"/>
                </a:lnTo>
                <a:cubicBezTo>
                  <a:pt x="276374" y="267891"/>
                  <a:pt x="289154" y="251538"/>
                  <a:pt x="284969" y="234683"/>
                </a:cubicBezTo>
                <a:lnTo>
                  <a:pt x="238032" y="44983"/>
                </a:lnTo>
                <a:cubicBezTo>
                  <a:pt x="234069" y="29077"/>
                  <a:pt x="219782" y="17859"/>
                  <a:pt x="203318" y="17859"/>
                </a:cubicBezTo>
                <a:lnTo>
                  <a:pt x="160679" y="17859"/>
                </a:lnTo>
                <a:lnTo>
                  <a:pt x="160679" y="53578"/>
                </a:lnTo>
                <a:cubicBezTo>
                  <a:pt x="160679" y="63457"/>
                  <a:pt x="152698" y="71438"/>
                  <a:pt x="142819" y="71438"/>
                </a:cubicBezTo>
                <a:cubicBezTo>
                  <a:pt x="132941" y="71438"/>
                  <a:pt x="124960" y="63457"/>
                  <a:pt x="124960" y="53578"/>
                </a:cubicBezTo>
                <a:lnTo>
                  <a:pt x="124960" y="17859"/>
                </a:lnTo>
                <a:close/>
                <a:moveTo>
                  <a:pt x="160679" y="125016"/>
                </a:moveTo>
                <a:lnTo>
                  <a:pt x="160679" y="160734"/>
                </a:lnTo>
                <a:cubicBezTo>
                  <a:pt x="160679" y="170613"/>
                  <a:pt x="152698" y="178594"/>
                  <a:pt x="142819" y="178594"/>
                </a:cubicBezTo>
                <a:cubicBezTo>
                  <a:pt x="132941" y="178594"/>
                  <a:pt x="124960" y="170613"/>
                  <a:pt x="124960" y="160734"/>
                </a:cubicBezTo>
                <a:lnTo>
                  <a:pt x="124960" y="125016"/>
                </a:lnTo>
                <a:cubicBezTo>
                  <a:pt x="124960" y="115137"/>
                  <a:pt x="132941" y="107156"/>
                  <a:pt x="142819" y="107156"/>
                </a:cubicBezTo>
                <a:cubicBezTo>
                  <a:pt x="152698" y="107156"/>
                  <a:pt x="160679" y="115137"/>
                  <a:pt x="160679" y="125016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4" name="Text 12"/>
          <p:cNvSpPr/>
          <p:nvPr/>
        </p:nvSpPr>
        <p:spPr>
          <a:xfrm>
            <a:off x="6189345" y="3202307"/>
            <a:ext cx="2133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Barriers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198870" y="3545207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อุปสรรคเชิงพฤติกรรม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410200" y="2602232"/>
            <a:ext cx="1371600" cy="1371600"/>
          </a:xfrm>
          <a:custGeom>
            <a:avLst/>
            <a:gdLst/>
            <a:ahLst/>
            <a:cxnLst/>
            <a:rect l="l" t="t" r="r" b="b"/>
            <a:pathLst>
              <a:path w="1371600" h="1371600">
                <a:moveTo>
                  <a:pt x="685800" y="0"/>
                </a:moveTo>
                <a:lnTo>
                  <a:pt x="685800" y="0"/>
                </a:lnTo>
                <a:cubicBezTo>
                  <a:pt x="1064303" y="0"/>
                  <a:pt x="1371600" y="307297"/>
                  <a:pt x="1371600" y="685800"/>
                </a:cubicBezTo>
                <a:lnTo>
                  <a:pt x="1371600" y="685800"/>
                </a:lnTo>
                <a:cubicBezTo>
                  <a:pt x="1371600" y="1064303"/>
                  <a:pt x="1064303" y="1371600"/>
                  <a:pt x="685800" y="1371600"/>
                </a:cubicBezTo>
                <a:lnTo>
                  <a:pt x="685800" y="1371600"/>
                </a:lnTo>
                <a:cubicBezTo>
                  <a:pt x="307297" y="1371600"/>
                  <a:pt x="0" y="1064303"/>
                  <a:pt x="0" y="685800"/>
                </a:cubicBezTo>
                <a:lnTo>
                  <a:pt x="0" y="685800"/>
                </a:lnTo>
                <a:cubicBezTo>
                  <a:pt x="0" y="307297"/>
                  <a:pt x="307297" y="0"/>
                  <a:pt x="685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7" name="Shape 15"/>
          <p:cNvSpPr/>
          <p:nvPr/>
        </p:nvSpPr>
        <p:spPr>
          <a:xfrm>
            <a:off x="5937647" y="2973707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34125" y="53578"/>
                </a:moveTo>
                <a:cubicBezTo>
                  <a:pt x="224861" y="53578"/>
                  <a:pt x="215875" y="56090"/>
                  <a:pt x="208006" y="60666"/>
                </a:cubicBezTo>
                <a:cubicBezTo>
                  <a:pt x="199188" y="51736"/>
                  <a:pt x="188919" y="44258"/>
                  <a:pt x="177589" y="38621"/>
                </a:cubicBezTo>
                <a:cubicBezTo>
                  <a:pt x="193328" y="25226"/>
                  <a:pt x="213364" y="17859"/>
                  <a:pt x="234125" y="17859"/>
                </a:cubicBezTo>
                <a:cubicBezTo>
                  <a:pt x="282346" y="17859"/>
                  <a:pt x="321469" y="56927"/>
                  <a:pt x="321469" y="105203"/>
                </a:cubicBezTo>
                <a:cubicBezTo>
                  <a:pt x="321469" y="128364"/>
                  <a:pt x="312260" y="150577"/>
                  <a:pt x="295908" y="166929"/>
                </a:cubicBezTo>
                <a:lnTo>
                  <a:pt x="256226" y="206611"/>
                </a:lnTo>
                <a:cubicBezTo>
                  <a:pt x="239874" y="222963"/>
                  <a:pt x="217661" y="232172"/>
                  <a:pt x="194500" y="232172"/>
                </a:cubicBezTo>
                <a:cubicBezTo>
                  <a:pt x="146279" y="232172"/>
                  <a:pt x="107156" y="193104"/>
                  <a:pt x="107156" y="144828"/>
                </a:cubicBezTo>
                <a:cubicBezTo>
                  <a:pt x="107156" y="143991"/>
                  <a:pt x="107156" y="143154"/>
                  <a:pt x="107212" y="142317"/>
                </a:cubicBezTo>
                <a:cubicBezTo>
                  <a:pt x="107491" y="132438"/>
                  <a:pt x="115695" y="124681"/>
                  <a:pt x="125574" y="124960"/>
                </a:cubicBezTo>
                <a:cubicBezTo>
                  <a:pt x="135452" y="125239"/>
                  <a:pt x="143210" y="133443"/>
                  <a:pt x="142931" y="143321"/>
                </a:cubicBezTo>
                <a:cubicBezTo>
                  <a:pt x="142931" y="143824"/>
                  <a:pt x="142931" y="144326"/>
                  <a:pt x="142931" y="144773"/>
                </a:cubicBezTo>
                <a:cubicBezTo>
                  <a:pt x="142931" y="173292"/>
                  <a:pt x="166036" y="196397"/>
                  <a:pt x="194556" y="196397"/>
                </a:cubicBezTo>
                <a:cubicBezTo>
                  <a:pt x="208229" y="196397"/>
                  <a:pt x="221345" y="190984"/>
                  <a:pt x="231056" y="181273"/>
                </a:cubicBezTo>
                <a:lnTo>
                  <a:pt x="270737" y="141591"/>
                </a:lnTo>
                <a:cubicBezTo>
                  <a:pt x="280392" y="131936"/>
                  <a:pt x="285862" y="118765"/>
                  <a:pt x="285862" y="105091"/>
                </a:cubicBezTo>
                <a:cubicBezTo>
                  <a:pt x="285862" y="76572"/>
                  <a:pt x="262756" y="53467"/>
                  <a:pt x="234237" y="53467"/>
                </a:cubicBezTo>
                <a:close/>
                <a:moveTo>
                  <a:pt x="153591" y="96720"/>
                </a:moveTo>
                <a:cubicBezTo>
                  <a:pt x="152530" y="96273"/>
                  <a:pt x="151470" y="95659"/>
                  <a:pt x="150521" y="94990"/>
                </a:cubicBezTo>
                <a:cubicBezTo>
                  <a:pt x="143489" y="91362"/>
                  <a:pt x="135452" y="89297"/>
                  <a:pt x="127025" y="89297"/>
                </a:cubicBezTo>
                <a:cubicBezTo>
                  <a:pt x="113351" y="89297"/>
                  <a:pt x="100236" y="94710"/>
                  <a:pt x="90525" y="104422"/>
                </a:cubicBezTo>
                <a:lnTo>
                  <a:pt x="50843" y="144103"/>
                </a:lnTo>
                <a:cubicBezTo>
                  <a:pt x="41188" y="153758"/>
                  <a:pt x="35719" y="166929"/>
                  <a:pt x="35719" y="180603"/>
                </a:cubicBezTo>
                <a:cubicBezTo>
                  <a:pt x="35719" y="209122"/>
                  <a:pt x="58824" y="232228"/>
                  <a:pt x="87344" y="232228"/>
                </a:cubicBezTo>
                <a:cubicBezTo>
                  <a:pt x="96552" y="232228"/>
                  <a:pt x="105538" y="229772"/>
                  <a:pt x="113407" y="225196"/>
                </a:cubicBezTo>
                <a:cubicBezTo>
                  <a:pt x="122225" y="234125"/>
                  <a:pt x="132494" y="241604"/>
                  <a:pt x="143880" y="247241"/>
                </a:cubicBezTo>
                <a:cubicBezTo>
                  <a:pt x="128141" y="260579"/>
                  <a:pt x="108161" y="268002"/>
                  <a:pt x="87344" y="268002"/>
                </a:cubicBezTo>
                <a:cubicBezTo>
                  <a:pt x="39123" y="268002"/>
                  <a:pt x="0" y="228935"/>
                  <a:pt x="0" y="180659"/>
                </a:cubicBezTo>
                <a:cubicBezTo>
                  <a:pt x="0" y="157497"/>
                  <a:pt x="9209" y="135285"/>
                  <a:pt x="25561" y="118932"/>
                </a:cubicBezTo>
                <a:lnTo>
                  <a:pt x="65243" y="79251"/>
                </a:lnTo>
                <a:cubicBezTo>
                  <a:pt x="81595" y="62898"/>
                  <a:pt x="103808" y="53690"/>
                  <a:pt x="126969" y="53690"/>
                </a:cubicBezTo>
                <a:cubicBezTo>
                  <a:pt x="175301" y="53690"/>
                  <a:pt x="214313" y="93092"/>
                  <a:pt x="214313" y="141256"/>
                </a:cubicBezTo>
                <a:cubicBezTo>
                  <a:pt x="214313" y="141982"/>
                  <a:pt x="214313" y="142708"/>
                  <a:pt x="214313" y="143433"/>
                </a:cubicBezTo>
                <a:cubicBezTo>
                  <a:pt x="214089" y="153312"/>
                  <a:pt x="205885" y="161069"/>
                  <a:pt x="196007" y="160846"/>
                </a:cubicBezTo>
                <a:cubicBezTo>
                  <a:pt x="186128" y="160623"/>
                  <a:pt x="178371" y="152419"/>
                  <a:pt x="178594" y="142540"/>
                </a:cubicBezTo>
                <a:cubicBezTo>
                  <a:pt x="178594" y="142094"/>
                  <a:pt x="178594" y="141703"/>
                  <a:pt x="178594" y="141256"/>
                </a:cubicBezTo>
                <a:cubicBezTo>
                  <a:pt x="178594" y="122448"/>
                  <a:pt x="168548" y="105928"/>
                  <a:pt x="153591" y="9683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5627132" y="3335657"/>
            <a:ext cx="933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Integration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880610" y="3829056"/>
            <a:ext cx="2426970" cy="1360170"/>
          </a:xfrm>
          <a:custGeom>
            <a:avLst/>
            <a:gdLst/>
            <a:ahLst/>
            <a:cxnLst/>
            <a:rect l="l" t="t" r="r" b="b"/>
            <a:pathLst>
              <a:path w="2426970" h="1360170">
                <a:moveTo>
                  <a:pt x="152393" y="0"/>
                </a:moveTo>
                <a:lnTo>
                  <a:pt x="2274577" y="0"/>
                </a:lnTo>
                <a:cubicBezTo>
                  <a:pt x="2358685" y="0"/>
                  <a:pt x="2426970" y="68285"/>
                  <a:pt x="2426970" y="152393"/>
                </a:cubicBezTo>
                <a:lnTo>
                  <a:pt x="2426970" y="1207777"/>
                </a:lnTo>
                <a:cubicBezTo>
                  <a:pt x="2426970" y="1291941"/>
                  <a:pt x="2358741" y="1360170"/>
                  <a:pt x="2274577" y="1360170"/>
                </a:cubicBezTo>
                <a:lnTo>
                  <a:pt x="152393" y="1360170"/>
                </a:lnTo>
                <a:cubicBezTo>
                  <a:pt x="68285" y="1360170"/>
                  <a:pt x="0" y="1291885"/>
                  <a:pt x="0" y="1207777"/>
                </a:cubicBezTo>
                <a:lnTo>
                  <a:pt x="0" y="152393"/>
                </a:lnTo>
                <a:cubicBezTo>
                  <a:pt x="0" y="68285"/>
                  <a:pt x="68285" y="0"/>
                  <a:pt x="15239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955506" y="402336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35719" y="35719"/>
                </a:moveTo>
                <a:cubicBezTo>
                  <a:pt x="35719" y="25840"/>
                  <a:pt x="27738" y="17859"/>
                  <a:pt x="17859" y="17859"/>
                </a:cubicBezTo>
                <a:cubicBezTo>
                  <a:pt x="7981" y="17859"/>
                  <a:pt x="0" y="25840"/>
                  <a:pt x="0" y="35719"/>
                </a:cubicBezTo>
                <a:lnTo>
                  <a:pt x="0" y="223242"/>
                </a:lnTo>
                <a:cubicBezTo>
                  <a:pt x="0" y="247910"/>
                  <a:pt x="19980" y="267891"/>
                  <a:pt x="44648" y="267891"/>
                </a:cubicBezTo>
                <a:lnTo>
                  <a:pt x="267891" y="267891"/>
                </a:lnTo>
                <a:cubicBezTo>
                  <a:pt x="277769" y="267891"/>
                  <a:pt x="285750" y="259910"/>
                  <a:pt x="285750" y="250031"/>
                </a:cubicBezTo>
                <a:cubicBezTo>
                  <a:pt x="285750" y="240153"/>
                  <a:pt x="277769" y="232172"/>
                  <a:pt x="267891" y="232172"/>
                </a:cubicBezTo>
                <a:lnTo>
                  <a:pt x="44648" y="232172"/>
                </a:lnTo>
                <a:cubicBezTo>
                  <a:pt x="39737" y="232172"/>
                  <a:pt x="35719" y="228154"/>
                  <a:pt x="35719" y="223242"/>
                </a:cubicBezTo>
                <a:lnTo>
                  <a:pt x="35719" y="35719"/>
                </a:lnTo>
                <a:close/>
                <a:moveTo>
                  <a:pt x="262644" y="84051"/>
                </a:moveTo>
                <a:cubicBezTo>
                  <a:pt x="269621" y="77074"/>
                  <a:pt x="269621" y="65745"/>
                  <a:pt x="262644" y="58769"/>
                </a:cubicBezTo>
                <a:cubicBezTo>
                  <a:pt x="255668" y="51792"/>
                  <a:pt x="244339" y="51792"/>
                  <a:pt x="237362" y="58769"/>
                </a:cubicBezTo>
                <a:lnTo>
                  <a:pt x="178594" y="117593"/>
                </a:lnTo>
                <a:lnTo>
                  <a:pt x="146558" y="85613"/>
                </a:lnTo>
                <a:cubicBezTo>
                  <a:pt x="139582" y="78637"/>
                  <a:pt x="128253" y="78637"/>
                  <a:pt x="121276" y="85613"/>
                </a:cubicBezTo>
                <a:lnTo>
                  <a:pt x="67698" y="139192"/>
                </a:lnTo>
                <a:cubicBezTo>
                  <a:pt x="60722" y="146168"/>
                  <a:pt x="60722" y="157497"/>
                  <a:pt x="67698" y="164474"/>
                </a:cubicBezTo>
                <a:cubicBezTo>
                  <a:pt x="74675" y="171450"/>
                  <a:pt x="86004" y="171450"/>
                  <a:pt x="92980" y="164474"/>
                </a:cubicBezTo>
                <a:lnTo>
                  <a:pt x="133945" y="123509"/>
                </a:lnTo>
                <a:lnTo>
                  <a:pt x="165981" y="155544"/>
                </a:lnTo>
                <a:cubicBezTo>
                  <a:pt x="172957" y="162520"/>
                  <a:pt x="184286" y="162520"/>
                  <a:pt x="191263" y="155544"/>
                </a:cubicBezTo>
                <a:lnTo>
                  <a:pt x="262700" y="84106"/>
                </a:ln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1" name="Text 19"/>
          <p:cNvSpPr/>
          <p:nvPr/>
        </p:nvSpPr>
        <p:spPr>
          <a:xfrm>
            <a:off x="5027295" y="4423414"/>
            <a:ext cx="2133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Outcomes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036820" y="4766314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ผลลัพธ์สุขภาพที่ดีขึ้น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84810" y="5425442"/>
            <a:ext cx="11418570" cy="1036320"/>
          </a:xfrm>
          <a:custGeom>
            <a:avLst/>
            <a:gdLst/>
            <a:ahLst/>
            <a:cxnLst/>
            <a:rect l="l" t="t" r="r" b="b"/>
            <a:pathLst>
              <a:path w="11418570" h="1036320">
                <a:moveTo>
                  <a:pt x="152401" y="0"/>
                </a:moveTo>
                <a:lnTo>
                  <a:pt x="11266169" y="0"/>
                </a:lnTo>
                <a:cubicBezTo>
                  <a:pt x="11350338" y="0"/>
                  <a:pt x="11418570" y="68232"/>
                  <a:pt x="11418570" y="152401"/>
                </a:cubicBezTo>
                <a:lnTo>
                  <a:pt x="11418570" y="883919"/>
                </a:lnTo>
                <a:cubicBezTo>
                  <a:pt x="11418570" y="968088"/>
                  <a:pt x="11350338" y="1036320"/>
                  <a:pt x="11266169" y="1036320"/>
                </a:cubicBezTo>
                <a:lnTo>
                  <a:pt x="152401" y="1036320"/>
                </a:lnTo>
                <a:cubicBezTo>
                  <a:pt x="68232" y="1036320"/>
                  <a:pt x="0" y="968088"/>
                  <a:pt x="0" y="8839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1D1D1D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660083" y="57721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342900"/>
                </a:moveTo>
                <a:cubicBezTo>
                  <a:pt x="266076" y="342900"/>
                  <a:pt x="342900" y="266076"/>
                  <a:pt x="342900" y="171450"/>
                </a:cubicBezTo>
                <a:cubicBezTo>
                  <a:pt x="342900" y="76824"/>
                  <a:pt x="266076" y="0"/>
                  <a:pt x="171450" y="0"/>
                </a:cubicBezTo>
                <a:cubicBezTo>
                  <a:pt x="76824" y="0"/>
                  <a:pt x="0" y="76824"/>
                  <a:pt x="0" y="171450"/>
                </a:cubicBezTo>
                <a:cubicBezTo>
                  <a:pt x="0" y="266076"/>
                  <a:pt x="76824" y="342900"/>
                  <a:pt x="171450" y="342900"/>
                </a:cubicBezTo>
                <a:close/>
                <a:moveTo>
                  <a:pt x="171450" y="91083"/>
                </a:moveTo>
                <a:cubicBezTo>
                  <a:pt x="180357" y="91083"/>
                  <a:pt x="187523" y="98249"/>
                  <a:pt x="187523" y="107156"/>
                </a:cubicBezTo>
                <a:lnTo>
                  <a:pt x="187523" y="182166"/>
                </a:lnTo>
                <a:cubicBezTo>
                  <a:pt x="187523" y="191073"/>
                  <a:pt x="180357" y="198239"/>
                  <a:pt x="171450" y="198239"/>
                </a:cubicBezTo>
                <a:cubicBezTo>
                  <a:pt x="162543" y="198239"/>
                  <a:pt x="155377" y="191073"/>
                  <a:pt x="155377" y="182166"/>
                </a:cubicBezTo>
                <a:lnTo>
                  <a:pt x="155377" y="107156"/>
                </a:lnTo>
                <a:cubicBezTo>
                  <a:pt x="155377" y="98249"/>
                  <a:pt x="162543" y="91083"/>
                  <a:pt x="171450" y="91083"/>
                </a:cubicBezTo>
                <a:close/>
                <a:moveTo>
                  <a:pt x="153568" y="235744"/>
                </a:moveTo>
                <a:cubicBezTo>
                  <a:pt x="153162" y="229106"/>
                  <a:pt x="156472" y="222791"/>
                  <a:pt x="162162" y="219350"/>
                </a:cubicBezTo>
                <a:cubicBezTo>
                  <a:pt x="167852" y="215908"/>
                  <a:pt x="174981" y="215908"/>
                  <a:pt x="180671" y="219350"/>
                </a:cubicBezTo>
                <a:cubicBezTo>
                  <a:pt x="186361" y="222791"/>
                  <a:pt x="189672" y="229106"/>
                  <a:pt x="189265" y="235744"/>
                </a:cubicBezTo>
                <a:cubicBezTo>
                  <a:pt x="189672" y="242381"/>
                  <a:pt x="186361" y="248696"/>
                  <a:pt x="180671" y="252138"/>
                </a:cubicBezTo>
                <a:cubicBezTo>
                  <a:pt x="174981" y="255580"/>
                  <a:pt x="167852" y="255580"/>
                  <a:pt x="162162" y="252138"/>
                </a:cubicBezTo>
                <a:cubicBezTo>
                  <a:pt x="156472" y="248696"/>
                  <a:pt x="153162" y="242381"/>
                  <a:pt x="153568" y="23574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5" name="Text 23"/>
          <p:cNvSpPr/>
          <p:nvPr/>
        </p:nvSpPr>
        <p:spPr>
          <a:xfrm>
            <a:off x="1274445" y="5657850"/>
            <a:ext cx="10391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หลักการสำคัญ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74445" y="6000750"/>
            <a:ext cx="10372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ต้องจัดมาตรการหลายระดับพร้อมกัน ทั้งระดับบุคคล ระดับชุมชน และระดับนโยบาย เพื่อให้การแก้ปัญหามีประสิทธิผลอย่างยั่งยืน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Expected Outputs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ผลลัพธ์ที่ควรได้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451610"/>
            <a:ext cx="5551170" cy="1531620"/>
          </a:xfrm>
          <a:custGeom>
            <a:avLst/>
            <a:gdLst/>
            <a:ahLst/>
            <a:cxnLst/>
            <a:rect l="l" t="t" r="r" b="b"/>
            <a:pathLst>
              <a:path w="5551170" h="1531620">
                <a:moveTo>
                  <a:pt x="152396" y="0"/>
                </a:moveTo>
                <a:lnTo>
                  <a:pt x="5398774" y="0"/>
                </a:lnTo>
                <a:cubicBezTo>
                  <a:pt x="5482940" y="0"/>
                  <a:pt x="5551170" y="68230"/>
                  <a:pt x="5551170" y="152396"/>
                </a:cubicBezTo>
                <a:lnTo>
                  <a:pt x="5551170" y="1379224"/>
                </a:lnTo>
                <a:cubicBezTo>
                  <a:pt x="5551170" y="1463390"/>
                  <a:pt x="5482940" y="1531620"/>
                  <a:pt x="5398774" y="1531620"/>
                </a:cubicBezTo>
                <a:lnTo>
                  <a:pt x="152396" y="1531620"/>
                </a:lnTo>
                <a:cubicBezTo>
                  <a:pt x="68230" y="1531620"/>
                  <a:pt x="0" y="1463390"/>
                  <a:pt x="0" y="1379224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7220" y="168401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807720" y="187451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21431"/>
                </a:moveTo>
                <a:cubicBezTo>
                  <a:pt x="228600" y="16475"/>
                  <a:pt x="226055" y="11876"/>
                  <a:pt x="221813" y="9287"/>
                </a:cubicBezTo>
                <a:cubicBezTo>
                  <a:pt x="217572" y="6697"/>
                  <a:pt x="212348" y="6429"/>
                  <a:pt x="207928" y="8662"/>
                </a:cubicBezTo>
                <a:lnTo>
                  <a:pt x="156046" y="34603"/>
                </a:lnTo>
                <a:lnTo>
                  <a:pt x="75947" y="7858"/>
                </a:lnTo>
                <a:cubicBezTo>
                  <a:pt x="72330" y="6653"/>
                  <a:pt x="68446" y="6921"/>
                  <a:pt x="65053" y="8617"/>
                </a:cubicBezTo>
                <a:lnTo>
                  <a:pt x="7903" y="37192"/>
                </a:lnTo>
                <a:cubicBezTo>
                  <a:pt x="3036" y="39648"/>
                  <a:pt x="0" y="44604"/>
                  <a:pt x="0" y="50006"/>
                </a:cubicBezTo>
                <a:lnTo>
                  <a:pt x="0" y="207169"/>
                </a:lnTo>
                <a:cubicBezTo>
                  <a:pt x="0" y="212125"/>
                  <a:pt x="2545" y="216724"/>
                  <a:pt x="6787" y="219313"/>
                </a:cubicBezTo>
                <a:cubicBezTo>
                  <a:pt x="11028" y="221903"/>
                  <a:pt x="16252" y="222171"/>
                  <a:pt x="20672" y="219938"/>
                </a:cubicBezTo>
                <a:lnTo>
                  <a:pt x="72509" y="193997"/>
                </a:lnTo>
                <a:lnTo>
                  <a:pt x="152608" y="220697"/>
                </a:lnTo>
                <a:cubicBezTo>
                  <a:pt x="156225" y="221903"/>
                  <a:pt x="160109" y="221635"/>
                  <a:pt x="163503" y="219938"/>
                </a:cubicBezTo>
                <a:lnTo>
                  <a:pt x="220653" y="191363"/>
                </a:lnTo>
                <a:cubicBezTo>
                  <a:pt x="225475" y="188952"/>
                  <a:pt x="228555" y="183996"/>
                  <a:pt x="228555" y="178594"/>
                </a:cubicBezTo>
                <a:lnTo>
                  <a:pt x="228555" y="21431"/>
                </a:lnTo>
                <a:close/>
                <a:moveTo>
                  <a:pt x="85725" y="168280"/>
                </a:moveTo>
                <a:lnTo>
                  <a:pt x="85725" y="41255"/>
                </a:lnTo>
                <a:lnTo>
                  <a:pt x="142875" y="60320"/>
                </a:lnTo>
                <a:lnTo>
                  <a:pt x="142875" y="187345"/>
                </a:lnTo>
                <a:lnTo>
                  <a:pt x="85725" y="16828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417320" y="1684018"/>
            <a:ext cx="4400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Risk Map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17320" y="2103007"/>
            <a:ext cx="43624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แผนที่แสดงปัจจัยเสี่ยงเชิงระบบทั้งหมดที่มีผลต่อปัญหาสุขภาพ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421130" y="2468767"/>
            <a:ext cx="617220" cy="274320"/>
          </a:xfrm>
          <a:custGeom>
            <a:avLst/>
            <a:gdLst/>
            <a:ahLst/>
            <a:cxnLst/>
            <a:rect l="l" t="t" r="r" b="b"/>
            <a:pathLst>
              <a:path w="617220" h="274320">
                <a:moveTo>
                  <a:pt x="137160" y="0"/>
                </a:moveTo>
                <a:lnTo>
                  <a:pt x="480060" y="0"/>
                </a:lnTo>
                <a:cubicBezTo>
                  <a:pt x="555811" y="0"/>
                  <a:pt x="617220" y="61409"/>
                  <a:pt x="617220" y="137160"/>
                </a:cubicBezTo>
                <a:lnTo>
                  <a:pt x="617220" y="137160"/>
                </a:lnTo>
                <a:cubicBezTo>
                  <a:pt x="617220" y="212911"/>
                  <a:pt x="555811" y="274320"/>
                  <a:pt x="480060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417320" y="2464957"/>
            <a:ext cx="6762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SDOH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119551" y="2468767"/>
            <a:ext cx="1169670" cy="274320"/>
          </a:xfrm>
          <a:custGeom>
            <a:avLst/>
            <a:gdLst/>
            <a:ahLst/>
            <a:cxnLst/>
            <a:rect l="l" t="t" r="r" b="b"/>
            <a:pathLst>
              <a:path w="1169670" h="274320">
                <a:moveTo>
                  <a:pt x="137160" y="0"/>
                </a:moveTo>
                <a:lnTo>
                  <a:pt x="1032510" y="0"/>
                </a:lnTo>
                <a:cubicBezTo>
                  <a:pt x="1108261" y="0"/>
                  <a:pt x="1169670" y="61409"/>
                  <a:pt x="1169670" y="137160"/>
                </a:cubicBezTo>
                <a:lnTo>
                  <a:pt x="1169670" y="137160"/>
                </a:lnTo>
                <a:cubicBezTo>
                  <a:pt x="1169670" y="212911"/>
                  <a:pt x="1108261" y="274320"/>
                  <a:pt x="1032510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115741" y="2464957"/>
            <a:ext cx="12287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Building Blocks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373636" y="2468767"/>
            <a:ext cx="712470" cy="274320"/>
          </a:xfrm>
          <a:custGeom>
            <a:avLst/>
            <a:gdLst/>
            <a:ahLst/>
            <a:cxnLst/>
            <a:rect l="l" t="t" r="r" b="b"/>
            <a:pathLst>
              <a:path w="712470" h="274320">
                <a:moveTo>
                  <a:pt x="137160" y="0"/>
                </a:moveTo>
                <a:lnTo>
                  <a:pt x="575310" y="0"/>
                </a:lnTo>
                <a:cubicBezTo>
                  <a:pt x="651061" y="0"/>
                  <a:pt x="712470" y="61409"/>
                  <a:pt x="712470" y="137160"/>
                </a:cubicBezTo>
                <a:lnTo>
                  <a:pt x="712470" y="137160"/>
                </a:lnTo>
                <a:cubicBezTo>
                  <a:pt x="712470" y="212911"/>
                  <a:pt x="651061" y="274320"/>
                  <a:pt x="575310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369826" y="2464957"/>
            <a:ext cx="7715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Barriers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4810" y="3215521"/>
            <a:ext cx="5551170" cy="1531620"/>
          </a:xfrm>
          <a:custGeom>
            <a:avLst/>
            <a:gdLst/>
            <a:ahLst/>
            <a:cxnLst/>
            <a:rect l="l" t="t" r="r" b="b"/>
            <a:pathLst>
              <a:path w="5551170" h="1531620">
                <a:moveTo>
                  <a:pt x="152396" y="0"/>
                </a:moveTo>
                <a:lnTo>
                  <a:pt x="5398774" y="0"/>
                </a:lnTo>
                <a:cubicBezTo>
                  <a:pt x="5482940" y="0"/>
                  <a:pt x="5551170" y="68230"/>
                  <a:pt x="5551170" y="152396"/>
                </a:cubicBezTo>
                <a:lnTo>
                  <a:pt x="5551170" y="1379224"/>
                </a:lnTo>
                <a:cubicBezTo>
                  <a:pt x="5551170" y="1463390"/>
                  <a:pt x="5482940" y="1531620"/>
                  <a:pt x="5398774" y="1531620"/>
                </a:cubicBezTo>
                <a:lnTo>
                  <a:pt x="152396" y="1531620"/>
                </a:lnTo>
                <a:cubicBezTo>
                  <a:pt x="68230" y="1531620"/>
                  <a:pt x="0" y="1463390"/>
                  <a:pt x="0" y="1379224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17220" y="3447929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7" name="Shape 15"/>
          <p:cNvSpPr/>
          <p:nvPr/>
        </p:nvSpPr>
        <p:spPr>
          <a:xfrm>
            <a:off x="822008" y="3638429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14300" y="71438"/>
                </a:moveTo>
                <a:lnTo>
                  <a:pt x="114300" y="114300"/>
                </a:lnTo>
                <a:lnTo>
                  <a:pt x="171450" y="114300"/>
                </a:lnTo>
                <a:lnTo>
                  <a:pt x="171450" y="71438"/>
                </a:lnTo>
                <a:lnTo>
                  <a:pt x="114300" y="71438"/>
                </a:lnTo>
                <a:close/>
                <a:moveTo>
                  <a:pt x="85725" y="71438"/>
                </a:moveTo>
                <a:lnTo>
                  <a:pt x="28575" y="71438"/>
                </a:lnTo>
                <a:lnTo>
                  <a:pt x="28575" y="114300"/>
                </a:lnTo>
                <a:lnTo>
                  <a:pt x="85725" y="114300"/>
                </a:lnTo>
                <a:lnTo>
                  <a:pt x="85725" y="71438"/>
                </a:lnTo>
                <a:close/>
                <a:moveTo>
                  <a:pt x="0" y="142875"/>
                </a:moveTo>
                <a:lnTo>
                  <a:pt x="0" y="42863"/>
                </a:lnTo>
                <a:cubicBezTo>
                  <a:pt x="0" y="27102"/>
                  <a:pt x="12814" y="14288"/>
                  <a:pt x="28575" y="14288"/>
                </a:cubicBezTo>
                <a:lnTo>
                  <a:pt x="171450" y="14288"/>
                </a:lnTo>
                <a:cubicBezTo>
                  <a:pt x="187211" y="14288"/>
                  <a:pt x="200025" y="27102"/>
                  <a:pt x="200025" y="42863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142875"/>
                </a:lnTo>
                <a:close/>
                <a:moveTo>
                  <a:pt x="171450" y="142875"/>
                </a:moveTo>
                <a:lnTo>
                  <a:pt x="114300" y="142875"/>
                </a:lnTo>
                <a:lnTo>
                  <a:pt x="114300" y="185738"/>
                </a:lnTo>
                <a:lnTo>
                  <a:pt x="171450" y="185738"/>
                </a:lnTo>
                <a:lnTo>
                  <a:pt x="171450" y="142875"/>
                </a:lnTo>
                <a:close/>
                <a:moveTo>
                  <a:pt x="85725" y="185738"/>
                </a:moveTo>
                <a:lnTo>
                  <a:pt x="85725" y="142875"/>
                </a:lnTo>
                <a:lnTo>
                  <a:pt x="28575" y="142875"/>
                </a:lnTo>
                <a:lnTo>
                  <a:pt x="28575" y="185738"/>
                </a:lnTo>
                <a:lnTo>
                  <a:pt x="85725" y="18573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1417320" y="3447929"/>
            <a:ext cx="4400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Barrier Table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417320" y="3866917"/>
            <a:ext cx="43624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ตารางวิเคราะห์อุปสรรคแยกตามประเภทและกลุ่มเป้าหมาย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421130" y="4232677"/>
            <a:ext cx="598170" cy="274320"/>
          </a:xfrm>
          <a:custGeom>
            <a:avLst/>
            <a:gdLst/>
            <a:ahLst/>
            <a:cxnLst/>
            <a:rect l="l" t="t" r="r" b="b"/>
            <a:pathLst>
              <a:path w="598170" h="274320">
                <a:moveTo>
                  <a:pt x="137160" y="0"/>
                </a:moveTo>
                <a:lnTo>
                  <a:pt x="461010" y="0"/>
                </a:lnTo>
                <a:cubicBezTo>
                  <a:pt x="536761" y="0"/>
                  <a:pt x="598170" y="61409"/>
                  <a:pt x="598170" y="137160"/>
                </a:cubicBezTo>
                <a:lnTo>
                  <a:pt x="598170" y="137160"/>
                </a:lnTo>
                <a:cubicBezTo>
                  <a:pt x="598170" y="212911"/>
                  <a:pt x="536761" y="274320"/>
                  <a:pt x="461010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417320" y="4228867"/>
            <a:ext cx="6572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Doers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2103358" y="4232677"/>
            <a:ext cx="893445" cy="274320"/>
          </a:xfrm>
          <a:custGeom>
            <a:avLst/>
            <a:gdLst/>
            <a:ahLst/>
            <a:cxnLst/>
            <a:rect l="l" t="t" r="r" b="b"/>
            <a:pathLst>
              <a:path w="893445" h="274320">
                <a:moveTo>
                  <a:pt x="137160" y="0"/>
                </a:moveTo>
                <a:lnTo>
                  <a:pt x="756285" y="0"/>
                </a:lnTo>
                <a:cubicBezTo>
                  <a:pt x="832036" y="0"/>
                  <a:pt x="893445" y="61409"/>
                  <a:pt x="893445" y="137160"/>
                </a:cubicBezTo>
                <a:lnTo>
                  <a:pt x="893445" y="137160"/>
                </a:lnTo>
                <a:cubicBezTo>
                  <a:pt x="893445" y="212911"/>
                  <a:pt x="832036" y="274320"/>
                  <a:pt x="756285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2099548" y="4228867"/>
            <a:ext cx="9525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Non-doers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077051" y="4232677"/>
            <a:ext cx="674370" cy="274320"/>
          </a:xfrm>
          <a:custGeom>
            <a:avLst/>
            <a:gdLst/>
            <a:ahLst/>
            <a:cxnLst/>
            <a:rect l="l" t="t" r="r" b="b"/>
            <a:pathLst>
              <a:path w="674370" h="274320">
                <a:moveTo>
                  <a:pt x="137160" y="0"/>
                </a:moveTo>
                <a:lnTo>
                  <a:pt x="537210" y="0"/>
                </a:lnTo>
                <a:cubicBezTo>
                  <a:pt x="612961" y="0"/>
                  <a:pt x="674370" y="61409"/>
                  <a:pt x="674370" y="137160"/>
                </a:cubicBezTo>
                <a:lnTo>
                  <a:pt x="674370" y="137160"/>
                </a:lnTo>
                <a:cubicBezTo>
                  <a:pt x="674370" y="212911"/>
                  <a:pt x="612961" y="274320"/>
                  <a:pt x="537210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3073241" y="4228867"/>
            <a:ext cx="7334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Priority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252210" y="1451610"/>
            <a:ext cx="5551170" cy="1531620"/>
          </a:xfrm>
          <a:custGeom>
            <a:avLst/>
            <a:gdLst/>
            <a:ahLst/>
            <a:cxnLst/>
            <a:rect l="l" t="t" r="r" b="b"/>
            <a:pathLst>
              <a:path w="5551170" h="1531620">
                <a:moveTo>
                  <a:pt x="152396" y="0"/>
                </a:moveTo>
                <a:lnTo>
                  <a:pt x="5398774" y="0"/>
                </a:lnTo>
                <a:cubicBezTo>
                  <a:pt x="5482940" y="0"/>
                  <a:pt x="5551170" y="68230"/>
                  <a:pt x="5551170" y="152396"/>
                </a:cubicBezTo>
                <a:lnTo>
                  <a:pt x="5551170" y="1379224"/>
                </a:lnTo>
                <a:cubicBezTo>
                  <a:pt x="5551170" y="1463390"/>
                  <a:pt x="5482940" y="1531620"/>
                  <a:pt x="5398774" y="1531620"/>
                </a:cubicBezTo>
                <a:lnTo>
                  <a:pt x="152396" y="1531620"/>
                </a:lnTo>
                <a:cubicBezTo>
                  <a:pt x="68230" y="1531620"/>
                  <a:pt x="0" y="1463390"/>
                  <a:pt x="0" y="1379224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6484620" y="168401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8" name="Shape 26"/>
          <p:cNvSpPr/>
          <p:nvPr/>
        </p:nvSpPr>
        <p:spPr>
          <a:xfrm>
            <a:off x="6703695" y="1874518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9035" y="14288"/>
                </a:moveTo>
                <a:lnTo>
                  <a:pt x="142875" y="14288"/>
                </a:lnTo>
                <a:cubicBezTo>
                  <a:pt x="158636" y="14288"/>
                  <a:pt x="171450" y="27102"/>
                  <a:pt x="171450" y="42863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42863"/>
                </a:lnTo>
                <a:cubicBezTo>
                  <a:pt x="0" y="27102"/>
                  <a:pt x="12814" y="14288"/>
                  <a:pt x="28575" y="14288"/>
                </a:cubicBezTo>
                <a:lnTo>
                  <a:pt x="32415" y="14288"/>
                </a:lnTo>
                <a:cubicBezTo>
                  <a:pt x="37326" y="5760"/>
                  <a:pt x="46568" y="0"/>
                  <a:pt x="57150" y="0"/>
                </a:cubicBezTo>
                <a:lnTo>
                  <a:pt x="114300" y="0"/>
                </a:lnTo>
                <a:cubicBezTo>
                  <a:pt x="124882" y="0"/>
                  <a:pt x="134124" y="5760"/>
                  <a:pt x="139035" y="14288"/>
                </a:cubicBezTo>
                <a:close/>
                <a:moveTo>
                  <a:pt x="110728" y="50006"/>
                </a:moveTo>
                <a:cubicBezTo>
                  <a:pt x="116666" y="50006"/>
                  <a:pt x="121444" y="45229"/>
                  <a:pt x="121444" y="39291"/>
                </a:cubicBezTo>
                <a:cubicBezTo>
                  <a:pt x="121444" y="33352"/>
                  <a:pt x="116666" y="28575"/>
                  <a:pt x="110728" y="28575"/>
                </a:cubicBezTo>
                <a:lnTo>
                  <a:pt x="60722" y="28575"/>
                </a:lnTo>
                <a:cubicBezTo>
                  <a:pt x="54784" y="28575"/>
                  <a:pt x="50006" y="33352"/>
                  <a:pt x="50006" y="39291"/>
                </a:cubicBezTo>
                <a:cubicBezTo>
                  <a:pt x="50006" y="45229"/>
                  <a:pt x="54784" y="50006"/>
                  <a:pt x="60722" y="50006"/>
                </a:cubicBezTo>
                <a:lnTo>
                  <a:pt x="110728" y="50006"/>
                </a:lnTo>
                <a:close/>
                <a:moveTo>
                  <a:pt x="57150" y="114300"/>
                </a:moveTo>
                <a:cubicBezTo>
                  <a:pt x="57150" y="106415"/>
                  <a:pt x="50748" y="100013"/>
                  <a:pt x="42863" y="100013"/>
                </a:cubicBezTo>
                <a:cubicBezTo>
                  <a:pt x="34977" y="100013"/>
                  <a:pt x="28575" y="106415"/>
                  <a:pt x="28575" y="114300"/>
                </a:cubicBezTo>
                <a:cubicBezTo>
                  <a:pt x="28575" y="122185"/>
                  <a:pt x="34977" y="128588"/>
                  <a:pt x="42863" y="128588"/>
                </a:cubicBezTo>
                <a:cubicBezTo>
                  <a:pt x="50748" y="128588"/>
                  <a:pt x="57150" y="122185"/>
                  <a:pt x="57150" y="114300"/>
                </a:cubicBezTo>
                <a:close/>
                <a:moveTo>
                  <a:pt x="71438" y="114300"/>
                </a:moveTo>
                <a:cubicBezTo>
                  <a:pt x="71438" y="120238"/>
                  <a:pt x="76215" y="125016"/>
                  <a:pt x="82153" y="125016"/>
                </a:cubicBezTo>
                <a:lnTo>
                  <a:pt x="132159" y="125016"/>
                </a:lnTo>
                <a:cubicBezTo>
                  <a:pt x="138098" y="125016"/>
                  <a:pt x="142875" y="120238"/>
                  <a:pt x="142875" y="114300"/>
                </a:cubicBezTo>
                <a:cubicBezTo>
                  <a:pt x="142875" y="108362"/>
                  <a:pt x="138098" y="103584"/>
                  <a:pt x="132159" y="103584"/>
                </a:cubicBezTo>
                <a:lnTo>
                  <a:pt x="82153" y="103584"/>
                </a:lnTo>
                <a:cubicBezTo>
                  <a:pt x="76215" y="103584"/>
                  <a:pt x="71438" y="108362"/>
                  <a:pt x="71438" y="114300"/>
                </a:cubicBezTo>
                <a:close/>
                <a:moveTo>
                  <a:pt x="71438" y="171450"/>
                </a:moveTo>
                <a:cubicBezTo>
                  <a:pt x="71438" y="177388"/>
                  <a:pt x="76215" y="182166"/>
                  <a:pt x="82153" y="182166"/>
                </a:cubicBezTo>
                <a:lnTo>
                  <a:pt x="132159" y="182166"/>
                </a:lnTo>
                <a:cubicBezTo>
                  <a:pt x="138098" y="182166"/>
                  <a:pt x="142875" y="177388"/>
                  <a:pt x="142875" y="171450"/>
                </a:cubicBezTo>
                <a:cubicBezTo>
                  <a:pt x="142875" y="165512"/>
                  <a:pt x="138098" y="160734"/>
                  <a:pt x="132159" y="160734"/>
                </a:cubicBezTo>
                <a:lnTo>
                  <a:pt x="82153" y="160734"/>
                </a:lnTo>
                <a:cubicBezTo>
                  <a:pt x="76215" y="160734"/>
                  <a:pt x="71438" y="165512"/>
                  <a:pt x="71438" y="171450"/>
                </a:cubicBezTo>
                <a:close/>
                <a:moveTo>
                  <a:pt x="42863" y="185738"/>
                </a:moveTo>
                <a:cubicBezTo>
                  <a:pt x="50748" y="185738"/>
                  <a:pt x="57150" y="179335"/>
                  <a:pt x="57150" y="171450"/>
                </a:cubicBezTo>
                <a:cubicBezTo>
                  <a:pt x="57150" y="163565"/>
                  <a:pt x="50748" y="157163"/>
                  <a:pt x="42863" y="157163"/>
                </a:cubicBezTo>
                <a:cubicBezTo>
                  <a:pt x="34977" y="157163"/>
                  <a:pt x="28575" y="163565"/>
                  <a:pt x="28575" y="171450"/>
                </a:cubicBezTo>
                <a:cubicBezTo>
                  <a:pt x="28575" y="179335"/>
                  <a:pt x="34977" y="185738"/>
                  <a:pt x="42863" y="1857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7284720" y="1684018"/>
            <a:ext cx="4400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Intervention Plan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284720" y="2103007"/>
            <a:ext cx="43624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แผนมาตรการแก้ไขที่ครอบคลุมทุกระดับ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288530" y="2468767"/>
            <a:ext cx="1198245" cy="274320"/>
          </a:xfrm>
          <a:custGeom>
            <a:avLst/>
            <a:gdLst/>
            <a:ahLst/>
            <a:cxnLst/>
            <a:rect l="l" t="t" r="r" b="b"/>
            <a:pathLst>
              <a:path w="1198245" h="274320">
                <a:moveTo>
                  <a:pt x="137160" y="0"/>
                </a:moveTo>
                <a:lnTo>
                  <a:pt x="1061085" y="0"/>
                </a:lnTo>
                <a:cubicBezTo>
                  <a:pt x="1136836" y="0"/>
                  <a:pt x="1198245" y="61409"/>
                  <a:pt x="1198245" y="137160"/>
                </a:cubicBezTo>
                <a:lnTo>
                  <a:pt x="1198245" y="137160"/>
                </a:lnTo>
                <a:cubicBezTo>
                  <a:pt x="1198245" y="212911"/>
                  <a:pt x="1136836" y="274320"/>
                  <a:pt x="1061085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7284720" y="2464957"/>
            <a:ext cx="12573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Communication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573691" y="2468767"/>
            <a:ext cx="683895" cy="274320"/>
          </a:xfrm>
          <a:custGeom>
            <a:avLst/>
            <a:gdLst/>
            <a:ahLst/>
            <a:cxnLst/>
            <a:rect l="l" t="t" r="r" b="b"/>
            <a:pathLst>
              <a:path w="683895" h="274320">
                <a:moveTo>
                  <a:pt x="137160" y="0"/>
                </a:moveTo>
                <a:lnTo>
                  <a:pt x="546735" y="0"/>
                </a:lnTo>
                <a:cubicBezTo>
                  <a:pt x="622486" y="0"/>
                  <a:pt x="683895" y="61409"/>
                  <a:pt x="683895" y="137160"/>
                </a:cubicBezTo>
                <a:lnTo>
                  <a:pt x="683895" y="137160"/>
                </a:lnTo>
                <a:cubicBezTo>
                  <a:pt x="683895" y="212911"/>
                  <a:pt x="622486" y="274320"/>
                  <a:pt x="546735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8569881" y="2464957"/>
            <a:ext cx="7429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Service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9342596" y="2468767"/>
            <a:ext cx="836295" cy="274320"/>
          </a:xfrm>
          <a:custGeom>
            <a:avLst/>
            <a:gdLst/>
            <a:ahLst/>
            <a:cxnLst/>
            <a:rect l="l" t="t" r="r" b="b"/>
            <a:pathLst>
              <a:path w="836295" h="274320">
                <a:moveTo>
                  <a:pt x="137160" y="0"/>
                </a:moveTo>
                <a:lnTo>
                  <a:pt x="699135" y="0"/>
                </a:lnTo>
                <a:cubicBezTo>
                  <a:pt x="774886" y="0"/>
                  <a:pt x="836295" y="61409"/>
                  <a:pt x="836295" y="137160"/>
                </a:cubicBezTo>
                <a:lnTo>
                  <a:pt x="836295" y="137160"/>
                </a:lnTo>
                <a:cubicBezTo>
                  <a:pt x="836295" y="212911"/>
                  <a:pt x="774886" y="274320"/>
                  <a:pt x="699135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9338786" y="2464957"/>
            <a:ext cx="8953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252210" y="3215521"/>
            <a:ext cx="5551170" cy="1531620"/>
          </a:xfrm>
          <a:custGeom>
            <a:avLst/>
            <a:gdLst/>
            <a:ahLst/>
            <a:cxnLst/>
            <a:rect l="l" t="t" r="r" b="b"/>
            <a:pathLst>
              <a:path w="5551170" h="1531620">
                <a:moveTo>
                  <a:pt x="152396" y="0"/>
                </a:moveTo>
                <a:lnTo>
                  <a:pt x="5398774" y="0"/>
                </a:lnTo>
                <a:cubicBezTo>
                  <a:pt x="5482940" y="0"/>
                  <a:pt x="5551170" y="68230"/>
                  <a:pt x="5551170" y="152396"/>
                </a:cubicBezTo>
                <a:lnTo>
                  <a:pt x="5551170" y="1379224"/>
                </a:lnTo>
                <a:cubicBezTo>
                  <a:pt x="5551170" y="1463390"/>
                  <a:pt x="5482940" y="1531620"/>
                  <a:pt x="5398774" y="1531620"/>
                </a:cubicBezTo>
                <a:lnTo>
                  <a:pt x="152396" y="1531620"/>
                </a:lnTo>
                <a:cubicBezTo>
                  <a:pt x="68230" y="1531620"/>
                  <a:pt x="0" y="1463390"/>
                  <a:pt x="0" y="1379224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484620" y="3447929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39" name="Shape 37"/>
          <p:cNvSpPr/>
          <p:nvPr/>
        </p:nvSpPr>
        <p:spPr>
          <a:xfrm>
            <a:off x="6675120" y="363842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0" name="Text 38"/>
          <p:cNvSpPr/>
          <p:nvPr/>
        </p:nvSpPr>
        <p:spPr>
          <a:xfrm>
            <a:off x="7284720" y="3447929"/>
            <a:ext cx="4400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Indicators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284720" y="3866917"/>
            <a:ext cx="43624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ตัวชี้วัดสำหรับติดตามและประเมินผล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288530" y="4232677"/>
            <a:ext cx="712470" cy="274320"/>
          </a:xfrm>
          <a:custGeom>
            <a:avLst/>
            <a:gdLst/>
            <a:ahLst/>
            <a:cxnLst/>
            <a:rect l="l" t="t" r="r" b="b"/>
            <a:pathLst>
              <a:path w="712470" h="274320">
                <a:moveTo>
                  <a:pt x="137160" y="0"/>
                </a:moveTo>
                <a:lnTo>
                  <a:pt x="575310" y="0"/>
                </a:lnTo>
                <a:cubicBezTo>
                  <a:pt x="651061" y="0"/>
                  <a:pt x="712470" y="61409"/>
                  <a:pt x="712470" y="137160"/>
                </a:cubicBezTo>
                <a:lnTo>
                  <a:pt x="712470" y="137160"/>
                </a:lnTo>
                <a:cubicBezTo>
                  <a:pt x="712470" y="212911"/>
                  <a:pt x="651061" y="274320"/>
                  <a:pt x="575310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7284720" y="4228867"/>
            <a:ext cx="7715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087797" y="4232677"/>
            <a:ext cx="664845" cy="274320"/>
          </a:xfrm>
          <a:custGeom>
            <a:avLst/>
            <a:gdLst/>
            <a:ahLst/>
            <a:cxnLst/>
            <a:rect l="l" t="t" r="r" b="b"/>
            <a:pathLst>
              <a:path w="664845" h="274320">
                <a:moveTo>
                  <a:pt x="137160" y="0"/>
                </a:moveTo>
                <a:lnTo>
                  <a:pt x="527685" y="0"/>
                </a:lnTo>
                <a:cubicBezTo>
                  <a:pt x="603436" y="0"/>
                  <a:pt x="664845" y="61409"/>
                  <a:pt x="664845" y="137160"/>
                </a:cubicBezTo>
                <a:lnTo>
                  <a:pt x="664845" y="137160"/>
                </a:lnTo>
                <a:cubicBezTo>
                  <a:pt x="664845" y="212911"/>
                  <a:pt x="603436" y="274320"/>
                  <a:pt x="527685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8083987" y="4228867"/>
            <a:ext cx="7239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Output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838367" y="4232677"/>
            <a:ext cx="798195" cy="274320"/>
          </a:xfrm>
          <a:custGeom>
            <a:avLst/>
            <a:gdLst/>
            <a:ahLst/>
            <a:cxnLst/>
            <a:rect l="l" t="t" r="r" b="b"/>
            <a:pathLst>
              <a:path w="798195" h="274320">
                <a:moveTo>
                  <a:pt x="137160" y="0"/>
                </a:moveTo>
                <a:lnTo>
                  <a:pt x="661035" y="0"/>
                </a:lnTo>
                <a:cubicBezTo>
                  <a:pt x="736786" y="0"/>
                  <a:pt x="798195" y="61409"/>
                  <a:pt x="798195" y="137160"/>
                </a:cubicBezTo>
                <a:lnTo>
                  <a:pt x="798195" y="137160"/>
                </a:lnTo>
                <a:cubicBezTo>
                  <a:pt x="798195" y="212911"/>
                  <a:pt x="736786" y="274320"/>
                  <a:pt x="661035" y="274320"/>
                </a:cubicBezTo>
                <a:lnTo>
                  <a:pt x="137160" y="274320"/>
                </a:lnTo>
                <a:cubicBezTo>
                  <a:pt x="61459" y="274320"/>
                  <a:pt x="0" y="212861"/>
                  <a:pt x="0" y="137160"/>
                </a:cubicBezTo>
                <a:lnTo>
                  <a:pt x="0" y="137160"/>
                </a:lnTo>
                <a:cubicBezTo>
                  <a:pt x="0" y="61459"/>
                  <a:pt x="61459" y="0"/>
                  <a:pt x="13716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8834557" y="4228867"/>
            <a:ext cx="8572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Outcome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Summary &amp; Transition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สรุปและเชื่อมต่อสู่ Module 3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375410"/>
            <a:ext cx="3646170" cy="1836420"/>
          </a:xfrm>
          <a:custGeom>
            <a:avLst/>
            <a:gdLst/>
            <a:ahLst/>
            <a:cxnLst/>
            <a:rect l="l" t="t" r="r" b="b"/>
            <a:pathLst>
              <a:path w="3646170" h="1836420">
                <a:moveTo>
                  <a:pt x="152404" y="0"/>
                </a:moveTo>
                <a:lnTo>
                  <a:pt x="3493766" y="0"/>
                </a:lnTo>
                <a:cubicBezTo>
                  <a:pt x="3577936" y="0"/>
                  <a:pt x="3646170" y="68234"/>
                  <a:pt x="3646170" y="152404"/>
                </a:cubicBezTo>
                <a:lnTo>
                  <a:pt x="3646170" y="1684016"/>
                </a:lnTo>
                <a:cubicBezTo>
                  <a:pt x="3646170" y="1768186"/>
                  <a:pt x="3577936" y="1836420"/>
                  <a:pt x="3493766" y="1836420"/>
                </a:cubicBezTo>
                <a:lnTo>
                  <a:pt x="152404" y="1836420"/>
                </a:lnTo>
                <a:cubicBezTo>
                  <a:pt x="68234" y="1836420"/>
                  <a:pt x="0" y="1768186"/>
                  <a:pt x="0" y="1684016"/>
                </a:cubicBezTo>
                <a:lnTo>
                  <a:pt x="0" y="152404"/>
                </a:lnTo>
                <a:cubicBezTo>
                  <a:pt x="0" y="68290"/>
                  <a:pt x="68290" y="0"/>
                  <a:pt x="152404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905000" y="1607827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2095500" y="179832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7118" y="125016"/>
                </a:moveTo>
                <a:lnTo>
                  <a:pt x="71884" y="125016"/>
                </a:lnTo>
                <a:cubicBezTo>
                  <a:pt x="73179" y="153814"/>
                  <a:pt x="79564" y="180335"/>
                  <a:pt x="88627" y="199757"/>
                </a:cubicBezTo>
                <a:cubicBezTo>
                  <a:pt x="93717" y="210696"/>
                  <a:pt x="99209" y="218420"/>
                  <a:pt x="104299" y="223153"/>
                </a:cubicBezTo>
                <a:cubicBezTo>
                  <a:pt x="109299" y="227841"/>
                  <a:pt x="112737" y="228600"/>
                  <a:pt x="114523" y="228600"/>
                </a:cubicBezTo>
                <a:cubicBezTo>
                  <a:pt x="116309" y="228600"/>
                  <a:pt x="119747" y="227841"/>
                  <a:pt x="124748" y="223153"/>
                </a:cubicBezTo>
                <a:cubicBezTo>
                  <a:pt x="129838" y="218420"/>
                  <a:pt x="135329" y="210651"/>
                  <a:pt x="140419" y="199757"/>
                </a:cubicBezTo>
                <a:cubicBezTo>
                  <a:pt x="149483" y="180335"/>
                  <a:pt x="155868" y="153814"/>
                  <a:pt x="157162" y="125016"/>
                </a:cubicBezTo>
                <a:close/>
                <a:moveTo>
                  <a:pt x="71839" y="103584"/>
                </a:moveTo>
                <a:lnTo>
                  <a:pt x="157073" y="103584"/>
                </a:lnTo>
                <a:cubicBezTo>
                  <a:pt x="155823" y="74786"/>
                  <a:pt x="149438" y="48265"/>
                  <a:pt x="140375" y="28843"/>
                </a:cubicBezTo>
                <a:cubicBezTo>
                  <a:pt x="135285" y="17949"/>
                  <a:pt x="129793" y="10180"/>
                  <a:pt x="124703" y="5447"/>
                </a:cubicBezTo>
                <a:cubicBezTo>
                  <a:pt x="119702" y="759"/>
                  <a:pt x="116265" y="0"/>
                  <a:pt x="114479" y="0"/>
                </a:cubicBezTo>
                <a:cubicBezTo>
                  <a:pt x="112693" y="0"/>
                  <a:pt x="109255" y="759"/>
                  <a:pt x="104254" y="5447"/>
                </a:cubicBezTo>
                <a:cubicBezTo>
                  <a:pt x="99164" y="10180"/>
                  <a:pt x="93672" y="17949"/>
                  <a:pt x="88582" y="28843"/>
                </a:cubicBezTo>
                <a:cubicBezTo>
                  <a:pt x="79519" y="48265"/>
                  <a:pt x="73134" y="74786"/>
                  <a:pt x="71839" y="103584"/>
                </a:cubicBezTo>
                <a:close/>
                <a:moveTo>
                  <a:pt x="50408" y="103584"/>
                </a:moveTo>
                <a:cubicBezTo>
                  <a:pt x="51971" y="65365"/>
                  <a:pt x="61838" y="29870"/>
                  <a:pt x="76260" y="6563"/>
                </a:cubicBezTo>
                <a:cubicBezTo>
                  <a:pt x="35138" y="21119"/>
                  <a:pt x="4867" y="58579"/>
                  <a:pt x="670" y="103584"/>
                </a:cubicBezTo>
                <a:lnTo>
                  <a:pt x="50408" y="103584"/>
                </a:lnTo>
                <a:close/>
                <a:moveTo>
                  <a:pt x="670" y="125016"/>
                </a:moveTo>
                <a:cubicBezTo>
                  <a:pt x="4867" y="170021"/>
                  <a:pt x="35138" y="207481"/>
                  <a:pt x="76260" y="222037"/>
                </a:cubicBezTo>
                <a:cubicBezTo>
                  <a:pt x="61838" y="198730"/>
                  <a:pt x="51971" y="163235"/>
                  <a:pt x="50408" y="125016"/>
                </a:cubicBezTo>
                <a:lnTo>
                  <a:pt x="670" y="125016"/>
                </a:lnTo>
                <a:close/>
                <a:moveTo>
                  <a:pt x="178549" y="125016"/>
                </a:moveTo>
                <a:cubicBezTo>
                  <a:pt x="176986" y="163235"/>
                  <a:pt x="167119" y="198730"/>
                  <a:pt x="152698" y="222037"/>
                </a:cubicBezTo>
                <a:cubicBezTo>
                  <a:pt x="193819" y="207437"/>
                  <a:pt x="224091" y="170021"/>
                  <a:pt x="228287" y="125016"/>
                </a:cubicBezTo>
                <a:lnTo>
                  <a:pt x="178549" y="125016"/>
                </a:lnTo>
                <a:close/>
                <a:moveTo>
                  <a:pt x="228287" y="103584"/>
                </a:moveTo>
                <a:cubicBezTo>
                  <a:pt x="224091" y="58579"/>
                  <a:pt x="193819" y="21119"/>
                  <a:pt x="152698" y="6563"/>
                </a:cubicBezTo>
                <a:cubicBezTo>
                  <a:pt x="167119" y="29870"/>
                  <a:pt x="176986" y="65365"/>
                  <a:pt x="178549" y="103584"/>
                </a:cubicBezTo>
                <a:lnTo>
                  <a:pt x="228287" y="10358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569595" y="2369827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SDOH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79120" y="2750827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เข้าใจปัจจัยนอกระบบบริการที่มีผลต่อสุขภาพ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271010" y="1375410"/>
            <a:ext cx="3646170" cy="1836420"/>
          </a:xfrm>
          <a:custGeom>
            <a:avLst/>
            <a:gdLst/>
            <a:ahLst/>
            <a:cxnLst/>
            <a:rect l="l" t="t" r="r" b="b"/>
            <a:pathLst>
              <a:path w="3646170" h="1836420">
                <a:moveTo>
                  <a:pt x="152404" y="0"/>
                </a:moveTo>
                <a:lnTo>
                  <a:pt x="3493766" y="0"/>
                </a:lnTo>
                <a:cubicBezTo>
                  <a:pt x="3577936" y="0"/>
                  <a:pt x="3646170" y="68234"/>
                  <a:pt x="3646170" y="152404"/>
                </a:cubicBezTo>
                <a:lnTo>
                  <a:pt x="3646170" y="1684016"/>
                </a:lnTo>
                <a:cubicBezTo>
                  <a:pt x="3646170" y="1768186"/>
                  <a:pt x="3577936" y="1836420"/>
                  <a:pt x="3493766" y="1836420"/>
                </a:cubicBezTo>
                <a:lnTo>
                  <a:pt x="152404" y="1836420"/>
                </a:lnTo>
                <a:cubicBezTo>
                  <a:pt x="68234" y="1836420"/>
                  <a:pt x="0" y="1768186"/>
                  <a:pt x="0" y="1684016"/>
                </a:cubicBezTo>
                <a:lnTo>
                  <a:pt x="0" y="152404"/>
                </a:lnTo>
                <a:cubicBezTo>
                  <a:pt x="0" y="68290"/>
                  <a:pt x="68290" y="0"/>
                  <a:pt x="152404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791200" y="1607827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1" name="Shape 9"/>
          <p:cNvSpPr/>
          <p:nvPr/>
        </p:nvSpPr>
        <p:spPr>
          <a:xfrm>
            <a:off x="5967413" y="1798327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57150" y="28575"/>
                </a:moveTo>
                <a:cubicBezTo>
                  <a:pt x="57150" y="12814"/>
                  <a:pt x="69964" y="0"/>
                  <a:pt x="85725" y="0"/>
                </a:cubicBezTo>
                <a:lnTo>
                  <a:pt x="171450" y="0"/>
                </a:lnTo>
                <a:cubicBezTo>
                  <a:pt x="187211" y="0"/>
                  <a:pt x="200025" y="12814"/>
                  <a:pt x="200025" y="28575"/>
                </a:cubicBezTo>
                <a:lnTo>
                  <a:pt x="200025" y="57150"/>
                </a:lnTo>
                <a:lnTo>
                  <a:pt x="228600" y="57150"/>
                </a:lnTo>
                <a:cubicBezTo>
                  <a:pt x="244361" y="57150"/>
                  <a:pt x="257175" y="69964"/>
                  <a:pt x="257175" y="85725"/>
                </a:cubicBezTo>
                <a:lnTo>
                  <a:pt x="257175" y="200025"/>
                </a:lnTo>
                <a:cubicBezTo>
                  <a:pt x="257175" y="215786"/>
                  <a:pt x="244361" y="228600"/>
                  <a:pt x="228600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85725"/>
                </a:lnTo>
                <a:cubicBezTo>
                  <a:pt x="0" y="69964"/>
                  <a:pt x="12814" y="57150"/>
                  <a:pt x="28575" y="57150"/>
                </a:cubicBezTo>
                <a:lnTo>
                  <a:pt x="57150" y="57150"/>
                </a:lnTo>
                <a:lnTo>
                  <a:pt x="57150" y="28575"/>
                </a:lnTo>
                <a:close/>
                <a:moveTo>
                  <a:pt x="121444" y="157163"/>
                </a:moveTo>
                <a:cubicBezTo>
                  <a:pt x="113541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150019" y="207169"/>
                </a:lnTo>
                <a:lnTo>
                  <a:pt x="150019" y="171450"/>
                </a:lnTo>
                <a:cubicBezTo>
                  <a:pt x="150019" y="163547"/>
                  <a:pt x="143634" y="157163"/>
                  <a:pt x="135731" y="157163"/>
                </a:cubicBezTo>
                <a:lnTo>
                  <a:pt x="121444" y="157163"/>
                </a:lnTo>
                <a:close/>
                <a:moveTo>
                  <a:pt x="57150" y="164306"/>
                </a:moveTo>
                <a:lnTo>
                  <a:pt x="57150" y="150019"/>
                </a:lnTo>
                <a:cubicBezTo>
                  <a:pt x="57150" y="146090"/>
                  <a:pt x="53935" y="142875"/>
                  <a:pt x="50006" y="142875"/>
                </a:cubicBezTo>
                <a:lnTo>
                  <a:pt x="35719" y="142875"/>
                </a:lnTo>
                <a:cubicBezTo>
                  <a:pt x="31790" y="142875"/>
                  <a:pt x="28575" y="146090"/>
                  <a:pt x="28575" y="150019"/>
                </a:cubicBezTo>
                <a:lnTo>
                  <a:pt x="28575" y="164306"/>
                </a:lnTo>
                <a:cubicBezTo>
                  <a:pt x="28575" y="168235"/>
                  <a:pt x="31790" y="171450"/>
                  <a:pt x="35719" y="171450"/>
                </a:cubicBezTo>
                <a:lnTo>
                  <a:pt x="50006" y="171450"/>
                </a:lnTo>
                <a:cubicBezTo>
                  <a:pt x="53935" y="171450"/>
                  <a:pt x="57150" y="168235"/>
                  <a:pt x="57150" y="164306"/>
                </a:cubicBezTo>
                <a:close/>
                <a:moveTo>
                  <a:pt x="50006" y="114300"/>
                </a:moveTo>
                <a:cubicBezTo>
                  <a:pt x="53935" y="114300"/>
                  <a:pt x="57150" y="111085"/>
                  <a:pt x="57150" y="107156"/>
                </a:cubicBezTo>
                <a:lnTo>
                  <a:pt x="57150" y="92869"/>
                </a:lnTo>
                <a:cubicBezTo>
                  <a:pt x="57150" y="88940"/>
                  <a:pt x="53935" y="85725"/>
                  <a:pt x="50006" y="85725"/>
                </a:cubicBezTo>
                <a:lnTo>
                  <a:pt x="35719" y="85725"/>
                </a:lnTo>
                <a:cubicBezTo>
                  <a:pt x="31790" y="85725"/>
                  <a:pt x="28575" y="88940"/>
                  <a:pt x="28575" y="92869"/>
                </a:cubicBezTo>
                <a:lnTo>
                  <a:pt x="28575" y="107156"/>
                </a:lnTo>
                <a:cubicBezTo>
                  <a:pt x="28575" y="111085"/>
                  <a:pt x="31790" y="114300"/>
                  <a:pt x="35719" y="114300"/>
                </a:cubicBezTo>
                <a:lnTo>
                  <a:pt x="50006" y="114300"/>
                </a:lnTo>
                <a:close/>
                <a:moveTo>
                  <a:pt x="228600" y="164306"/>
                </a:moveTo>
                <a:lnTo>
                  <a:pt x="228600" y="150019"/>
                </a:lnTo>
                <a:cubicBezTo>
                  <a:pt x="228600" y="146090"/>
                  <a:pt x="225385" y="142875"/>
                  <a:pt x="221456" y="142875"/>
                </a:cubicBezTo>
                <a:lnTo>
                  <a:pt x="207169" y="142875"/>
                </a:lnTo>
                <a:cubicBezTo>
                  <a:pt x="203240" y="142875"/>
                  <a:pt x="200025" y="146090"/>
                  <a:pt x="200025" y="150019"/>
                </a:cubicBezTo>
                <a:lnTo>
                  <a:pt x="200025" y="164306"/>
                </a:lnTo>
                <a:cubicBezTo>
                  <a:pt x="200025" y="168235"/>
                  <a:pt x="203240" y="171450"/>
                  <a:pt x="207169" y="171450"/>
                </a:cubicBezTo>
                <a:lnTo>
                  <a:pt x="221456" y="171450"/>
                </a:lnTo>
                <a:cubicBezTo>
                  <a:pt x="225385" y="171450"/>
                  <a:pt x="228600" y="168235"/>
                  <a:pt x="228600" y="164306"/>
                </a:cubicBezTo>
                <a:close/>
                <a:moveTo>
                  <a:pt x="221456" y="114300"/>
                </a:moveTo>
                <a:cubicBezTo>
                  <a:pt x="225385" y="114300"/>
                  <a:pt x="228600" y="111085"/>
                  <a:pt x="228600" y="107156"/>
                </a:cubicBezTo>
                <a:lnTo>
                  <a:pt x="228600" y="92869"/>
                </a:lnTo>
                <a:cubicBezTo>
                  <a:pt x="228600" y="88940"/>
                  <a:pt x="225385" y="85725"/>
                  <a:pt x="221456" y="85725"/>
                </a:cubicBezTo>
                <a:lnTo>
                  <a:pt x="207169" y="85725"/>
                </a:lnTo>
                <a:cubicBezTo>
                  <a:pt x="203240" y="85725"/>
                  <a:pt x="200025" y="88940"/>
                  <a:pt x="200025" y="92869"/>
                </a:cubicBezTo>
                <a:lnTo>
                  <a:pt x="200025" y="107156"/>
                </a:lnTo>
                <a:cubicBezTo>
                  <a:pt x="200025" y="111085"/>
                  <a:pt x="203240" y="114300"/>
                  <a:pt x="207169" y="114300"/>
                </a:cubicBezTo>
                <a:lnTo>
                  <a:pt x="221456" y="114300"/>
                </a:lnTo>
                <a:close/>
                <a:moveTo>
                  <a:pt x="117872" y="46434"/>
                </a:moveTo>
                <a:lnTo>
                  <a:pt x="117872" y="60722"/>
                </a:lnTo>
                <a:lnTo>
                  <a:pt x="103584" y="60722"/>
                </a:lnTo>
                <a:cubicBezTo>
                  <a:pt x="99655" y="60722"/>
                  <a:pt x="96441" y="63937"/>
                  <a:pt x="96441" y="67866"/>
                </a:cubicBezTo>
                <a:lnTo>
                  <a:pt x="96441" y="75009"/>
                </a:lnTo>
                <a:cubicBezTo>
                  <a:pt x="96441" y="78938"/>
                  <a:pt x="99655" y="82153"/>
                  <a:pt x="103584" y="82153"/>
                </a:cubicBezTo>
                <a:lnTo>
                  <a:pt x="117872" y="82153"/>
                </a:lnTo>
                <a:lnTo>
                  <a:pt x="117872" y="96441"/>
                </a:lnTo>
                <a:cubicBezTo>
                  <a:pt x="117872" y="100370"/>
                  <a:pt x="121087" y="103584"/>
                  <a:pt x="125016" y="103584"/>
                </a:cubicBezTo>
                <a:lnTo>
                  <a:pt x="132159" y="103584"/>
                </a:lnTo>
                <a:cubicBezTo>
                  <a:pt x="136088" y="103584"/>
                  <a:pt x="139303" y="100370"/>
                  <a:pt x="139303" y="96441"/>
                </a:cubicBezTo>
                <a:lnTo>
                  <a:pt x="139303" y="82153"/>
                </a:lnTo>
                <a:lnTo>
                  <a:pt x="153591" y="82153"/>
                </a:lnTo>
                <a:cubicBezTo>
                  <a:pt x="157520" y="82153"/>
                  <a:pt x="160734" y="78938"/>
                  <a:pt x="160734" y="75009"/>
                </a:cubicBezTo>
                <a:lnTo>
                  <a:pt x="160734" y="67866"/>
                </a:lnTo>
                <a:cubicBezTo>
                  <a:pt x="160734" y="63937"/>
                  <a:pt x="157520" y="60722"/>
                  <a:pt x="153591" y="60722"/>
                </a:cubicBezTo>
                <a:lnTo>
                  <a:pt x="139303" y="60722"/>
                </a:lnTo>
                <a:lnTo>
                  <a:pt x="139303" y="46434"/>
                </a:lnTo>
                <a:cubicBezTo>
                  <a:pt x="139303" y="42505"/>
                  <a:pt x="136088" y="39291"/>
                  <a:pt x="132159" y="39291"/>
                </a:cubicBezTo>
                <a:lnTo>
                  <a:pt x="125016" y="39291"/>
                </a:lnTo>
                <a:cubicBezTo>
                  <a:pt x="121087" y="39291"/>
                  <a:pt x="117872" y="42505"/>
                  <a:pt x="117872" y="4643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4455795" y="2369827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Building Blocks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465320" y="2750827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วิเคราะห์ระบบบริการอย่างเป็นโครงสร้าง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157210" y="1375410"/>
            <a:ext cx="3646170" cy="1836420"/>
          </a:xfrm>
          <a:custGeom>
            <a:avLst/>
            <a:gdLst/>
            <a:ahLst/>
            <a:cxnLst/>
            <a:rect l="l" t="t" r="r" b="b"/>
            <a:pathLst>
              <a:path w="3646170" h="1836420">
                <a:moveTo>
                  <a:pt x="152404" y="0"/>
                </a:moveTo>
                <a:lnTo>
                  <a:pt x="3493766" y="0"/>
                </a:lnTo>
                <a:cubicBezTo>
                  <a:pt x="3577936" y="0"/>
                  <a:pt x="3646170" y="68234"/>
                  <a:pt x="3646170" y="152404"/>
                </a:cubicBezTo>
                <a:lnTo>
                  <a:pt x="3646170" y="1684016"/>
                </a:lnTo>
                <a:cubicBezTo>
                  <a:pt x="3646170" y="1768186"/>
                  <a:pt x="3577936" y="1836420"/>
                  <a:pt x="3493766" y="1836420"/>
                </a:cubicBezTo>
                <a:lnTo>
                  <a:pt x="152404" y="1836420"/>
                </a:lnTo>
                <a:cubicBezTo>
                  <a:pt x="68234" y="1836420"/>
                  <a:pt x="0" y="1768186"/>
                  <a:pt x="0" y="1684016"/>
                </a:cubicBezTo>
                <a:lnTo>
                  <a:pt x="0" y="152404"/>
                </a:lnTo>
                <a:cubicBezTo>
                  <a:pt x="0" y="68290"/>
                  <a:pt x="68290" y="0"/>
                  <a:pt x="152404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677400" y="1607827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6" name="Shape 14"/>
          <p:cNvSpPr/>
          <p:nvPr/>
        </p:nvSpPr>
        <p:spPr>
          <a:xfrm>
            <a:off x="9867900" y="179832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99968" y="14288"/>
                </a:moveTo>
                <a:lnTo>
                  <a:pt x="65946" y="14288"/>
                </a:lnTo>
                <a:cubicBezTo>
                  <a:pt x="52819" y="14288"/>
                  <a:pt x="41344" y="23262"/>
                  <a:pt x="38219" y="35987"/>
                </a:cubicBezTo>
                <a:lnTo>
                  <a:pt x="625" y="187747"/>
                </a:lnTo>
                <a:cubicBezTo>
                  <a:pt x="-2724" y="201231"/>
                  <a:pt x="7501" y="214313"/>
                  <a:pt x="21431" y="214313"/>
                </a:cubicBezTo>
                <a:lnTo>
                  <a:pt x="99968" y="214313"/>
                </a:lnTo>
                <a:lnTo>
                  <a:pt x="99968" y="185738"/>
                </a:lnTo>
                <a:cubicBezTo>
                  <a:pt x="99968" y="177835"/>
                  <a:pt x="106353" y="171450"/>
                  <a:pt x="114255" y="171450"/>
                </a:cubicBezTo>
                <a:cubicBezTo>
                  <a:pt x="122158" y="171450"/>
                  <a:pt x="128543" y="177835"/>
                  <a:pt x="128543" y="185738"/>
                </a:cubicBezTo>
                <a:lnTo>
                  <a:pt x="128543" y="214313"/>
                </a:lnTo>
                <a:lnTo>
                  <a:pt x="207169" y="214313"/>
                </a:lnTo>
                <a:cubicBezTo>
                  <a:pt x="221099" y="214313"/>
                  <a:pt x="231324" y="201231"/>
                  <a:pt x="227975" y="187747"/>
                </a:cubicBezTo>
                <a:lnTo>
                  <a:pt x="190426" y="35987"/>
                </a:lnTo>
                <a:cubicBezTo>
                  <a:pt x="187256" y="23262"/>
                  <a:pt x="175826" y="14288"/>
                  <a:pt x="162654" y="14288"/>
                </a:cubicBezTo>
                <a:lnTo>
                  <a:pt x="128543" y="14288"/>
                </a:lnTo>
                <a:lnTo>
                  <a:pt x="128543" y="42863"/>
                </a:lnTo>
                <a:cubicBezTo>
                  <a:pt x="128543" y="50765"/>
                  <a:pt x="122158" y="57150"/>
                  <a:pt x="114255" y="57150"/>
                </a:cubicBezTo>
                <a:cubicBezTo>
                  <a:pt x="106353" y="57150"/>
                  <a:pt x="99968" y="50765"/>
                  <a:pt x="99968" y="42863"/>
                </a:cubicBezTo>
                <a:lnTo>
                  <a:pt x="99968" y="14288"/>
                </a:lnTo>
                <a:close/>
                <a:moveTo>
                  <a:pt x="128543" y="100013"/>
                </a:moveTo>
                <a:lnTo>
                  <a:pt x="128543" y="128588"/>
                </a:lnTo>
                <a:cubicBezTo>
                  <a:pt x="128543" y="136490"/>
                  <a:pt x="122158" y="142875"/>
                  <a:pt x="114255" y="142875"/>
                </a:cubicBezTo>
                <a:cubicBezTo>
                  <a:pt x="106353" y="142875"/>
                  <a:pt x="99968" y="136490"/>
                  <a:pt x="99968" y="128588"/>
                </a:cubicBezTo>
                <a:lnTo>
                  <a:pt x="99968" y="100013"/>
                </a:lnTo>
                <a:cubicBezTo>
                  <a:pt x="99968" y="92110"/>
                  <a:pt x="106353" y="85725"/>
                  <a:pt x="114255" y="85725"/>
                </a:cubicBezTo>
                <a:cubicBezTo>
                  <a:pt x="122158" y="85725"/>
                  <a:pt x="128543" y="92110"/>
                  <a:pt x="128543" y="10001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8341995" y="2369827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Barrier Analysis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351520" y="2750827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ระบุอุปสรรคเชิงพฤติกรรมและออกแบบมาตรการ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4810" y="3448046"/>
            <a:ext cx="11418570" cy="2569845"/>
          </a:xfrm>
          <a:custGeom>
            <a:avLst/>
            <a:gdLst/>
            <a:ahLst/>
            <a:cxnLst/>
            <a:rect l="l" t="t" r="r" b="b"/>
            <a:pathLst>
              <a:path w="11418570" h="2569845">
                <a:moveTo>
                  <a:pt x="152392" y="0"/>
                </a:moveTo>
                <a:lnTo>
                  <a:pt x="11266178" y="0"/>
                </a:lnTo>
                <a:cubicBezTo>
                  <a:pt x="11350342" y="0"/>
                  <a:pt x="11418570" y="68228"/>
                  <a:pt x="11418570" y="152392"/>
                </a:cubicBezTo>
                <a:lnTo>
                  <a:pt x="11418570" y="2417453"/>
                </a:lnTo>
                <a:cubicBezTo>
                  <a:pt x="11418570" y="2501617"/>
                  <a:pt x="11350342" y="2569845"/>
                  <a:pt x="11266178" y="2569845"/>
                </a:cubicBezTo>
                <a:lnTo>
                  <a:pt x="152392" y="2569845"/>
                </a:lnTo>
                <a:cubicBezTo>
                  <a:pt x="68228" y="2569845"/>
                  <a:pt x="0" y="2501617"/>
                  <a:pt x="0" y="2417453"/>
                </a:cubicBezTo>
                <a:lnTo>
                  <a:pt x="0" y="152392"/>
                </a:lnTo>
                <a:cubicBezTo>
                  <a:pt x="0" y="68228"/>
                  <a:pt x="68228" y="0"/>
                  <a:pt x="152392" y="0"/>
                </a:cubicBezTo>
                <a:close/>
              </a:path>
            </a:pathLst>
          </a:custGeom>
          <a:solidFill>
            <a:srgbClr val="1D1D1D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12470" y="4293877"/>
            <a:ext cx="876300" cy="876300"/>
          </a:xfrm>
          <a:custGeom>
            <a:avLst/>
            <a:gdLst/>
            <a:ahLst/>
            <a:cxnLst/>
            <a:rect l="l" t="t" r="r" b="b"/>
            <a:pathLst>
              <a:path w="876300" h="876300">
                <a:moveTo>
                  <a:pt x="438150" y="0"/>
                </a:moveTo>
                <a:lnTo>
                  <a:pt x="438150" y="0"/>
                </a:lnTo>
                <a:cubicBezTo>
                  <a:pt x="679972" y="0"/>
                  <a:pt x="876300" y="196328"/>
                  <a:pt x="876300" y="438150"/>
                </a:cubicBezTo>
                <a:lnTo>
                  <a:pt x="876300" y="438150"/>
                </a:lnTo>
                <a:cubicBezTo>
                  <a:pt x="876300" y="679972"/>
                  <a:pt x="679972" y="876300"/>
                  <a:pt x="438150" y="876300"/>
                </a:cubicBezTo>
                <a:lnTo>
                  <a:pt x="438150" y="876300"/>
                </a:lnTo>
                <a:cubicBezTo>
                  <a:pt x="196328" y="876300"/>
                  <a:pt x="0" y="679972"/>
                  <a:pt x="0" y="438150"/>
                </a:cubicBezTo>
                <a:lnTo>
                  <a:pt x="0" y="438150"/>
                </a:lnTo>
                <a:cubicBezTo>
                  <a:pt x="0" y="196328"/>
                  <a:pt x="196328" y="0"/>
                  <a:pt x="43815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50800">
            <a:solidFill>
              <a:srgbClr val="FFFFFF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979170" y="4560577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336605" y="186586"/>
                </a:moveTo>
                <a:cubicBezTo>
                  <a:pt x="344976" y="178214"/>
                  <a:pt x="344976" y="164619"/>
                  <a:pt x="336605" y="156247"/>
                </a:cubicBezTo>
                <a:lnTo>
                  <a:pt x="229448" y="49091"/>
                </a:lnTo>
                <a:cubicBezTo>
                  <a:pt x="221077" y="40719"/>
                  <a:pt x="207481" y="40719"/>
                  <a:pt x="199110" y="49091"/>
                </a:cubicBezTo>
                <a:cubicBezTo>
                  <a:pt x="190738" y="57463"/>
                  <a:pt x="190738" y="71058"/>
                  <a:pt x="199110" y="79430"/>
                </a:cubicBezTo>
                <a:lnTo>
                  <a:pt x="269699" y="150019"/>
                </a:lnTo>
                <a:lnTo>
                  <a:pt x="21431" y="150019"/>
                </a:lnTo>
                <a:cubicBezTo>
                  <a:pt x="9577" y="150019"/>
                  <a:pt x="0" y="159596"/>
                  <a:pt x="0" y="171450"/>
                </a:cubicBezTo>
                <a:cubicBezTo>
                  <a:pt x="0" y="183304"/>
                  <a:pt x="9577" y="192881"/>
                  <a:pt x="21431" y="192881"/>
                </a:cubicBezTo>
                <a:lnTo>
                  <a:pt x="269699" y="192881"/>
                </a:lnTo>
                <a:lnTo>
                  <a:pt x="199110" y="263470"/>
                </a:lnTo>
                <a:cubicBezTo>
                  <a:pt x="190738" y="271842"/>
                  <a:pt x="190738" y="285437"/>
                  <a:pt x="199110" y="293809"/>
                </a:cubicBezTo>
                <a:cubicBezTo>
                  <a:pt x="207481" y="302181"/>
                  <a:pt x="221077" y="302181"/>
                  <a:pt x="229448" y="293809"/>
                </a:cubicBezTo>
                <a:lnTo>
                  <a:pt x="336605" y="18665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1912620" y="4139096"/>
            <a:ext cx="97250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Module 3: การวิเคราะห์นโยบาย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912620" y="4634396"/>
            <a:ext cx="967740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ใช้ผลวิเคราะห์ปัจจัยเสี่ยงเชิงระบบเป็นฐานในการพัฒนาทางเลือกนโยบายและการตัดสินใจเชิงหลักฐาน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936433" y="511540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5" name="Text 23"/>
          <p:cNvSpPr/>
          <p:nvPr/>
        </p:nvSpPr>
        <p:spPr>
          <a:xfrm>
            <a:off x="2265045" y="5096359"/>
            <a:ext cx="1085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Policy Options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522345" y="511540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3850958" y="5096359"/>
            <a:ext cx="120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Evidence-based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225415" y="511540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5554028" y="5096359"/>
            <a:ext cx="1228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Decision Making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342900" y="62484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ขอบคุณสำหรับการเข้าร่วม Module 2.3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spc="175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Systemic Framework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แผนที่ปัจจัยเสี่ยงเชิงระบบ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035175" y="1209675"/>
            <a:ext cx="8118475" cy="1831975"/>
          </a:xfrm>
          <a:custGeom>
            <a:avLst/>
            <a:gdLst/>
            <a:ahLst/>
            <a:cxnLst/>
            <a:rect l="l" t="t" r="r" b="b"/>
            <a:pathLst>
              <a:path w="8118475" h="1831975">
                <a:moveTo>
                  <a:pt x="126993" y="0"/>
                </a:moveTo>
                <a:lnTo>
                  <a:pt x="7991482" y="0"/>
                </a:lnTo>
                <a:cubicBezTo>
                  <a:pt x="8061619" y="0"/>
                  <a:pt x="8118475" y="56856"/>
                  <a:pt x="8118475" y="126993"/>
                </a:cubicBezTo>
                <a:lnTo>
                  <a:pt x="8118475" y="1704982"/>
                </a:lnTo>
                <a:cubicBezTo>
                  <a:pt x="8118475" y="1775119"/>
                  <a:pt x="8061619" y="1831975"/>
                  <a:pt x="7991482" y="1831975"/>
                </a:cubicBezTo>
                <a:lnTo>
                  <a:pt x="126993" y="1831975"/>
                </a:lnTo>
                <a:cubicBezTo>
                  <a:pt x="56856" y="1831975"/>
                  <a:pt x="0" y="1775119"/>
                  <a:pt x="0" y="1704982"/>
                </a:cubicBezTo>
                <a:lnTo>
                  <a:pt x="0" y="126993"/>
                </a:lnTo>
                <a:cubicBezTo>
                  <a:pt x="0" y="56903"/>
                  <a:pt x="56903" y="0"/>
                  <a:pt x="12699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2298700" y="1473200"/>
            <a:ext cx="496887" cy="496887"/>
          </a:xfrm>
          <a:custGeom>
            <a:avLst/>
            <a:gdLst/>
            <a:ahLst/>
            <a:cxnLst/>
            <a:rect l="l" t="t" r="r" b="b"/>
            <a:pathLst>
              <a:path w="496887" h="496887">
                <a:moveTo>
                  <a:pt x="248444" y="0"/>
                </a:moveTo>
                <a:lnTo>
                  <a:pt x="248444" y="0"/>
                </a:lnTo>
                <a:cubicBezTo>
                  <a:pt x="385564" y="0"/>
                  <a:pt x="496887" y="111324"/>
                  <a:pt x="496887" y="248444"/>
                </a:cubicBezTo>
                <a:lnTo>
                  <a:pt x="496887" y="248444"/>
                </a:lnTo>
                <a:cubicBezTo>
                  <a:pt x="496887" y="385564"/>
                  <a:pt x="385564" y="496887"/>
                  <a:pt x="248444" y="496887"/>
                </a:cubicBezTo>
                <a:lnTo>
                  <a:pt x="248444" y="496887"/>
                </a:lnTo>
                <a:cubicBezTo>
                  <a:pt x="111324" y="496887"/>
                  <a:pt x="0" y="385564"/>
                  <a:pt x="0" y="248444"/>
                </a:cubicBezTo>
                <a:lnTo>
                  <a:pt x="0" y="248444"/>
                </a:lnTo>
                <a:cubicBezTo>
                  <a:pt x="0" y="111324"/>
                  <a:pt x="111324" y="0"/>
                  <a:pt x="248444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D1D1D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508845" y="1593850"/>
            <a:ext cx="1666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990850" y="1482725"/>
            <a:ext cx="185737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SDOH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990850" y="1768475"/>
            <a:ext cx="18018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Determinants of Health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295525" y="2168525"/>
            <a:ext cx="1411288" cy="609600"/>
          </a:xfrm>
          <a:custGeom>
            <a:avLst/>
            <a:gdLst/>
            <a:ahLst/>
            <a:cxnLst/>
            <a:rect l="l" t="t" r="r" b="b"/>
            <a:pathLst>
              <a:path w="1411288" h="609600">
                <a:moveTo>
                  <a:pt x="63502" y="0"/>
                </a:moveTo>
                <a:lnTo>
                  <a:pt x="1347785" y="0"/>
                </a:lnTo>
                <a:cubicBezTo>
                  <a:pt x="1382857" y="0"/>
                  <a:pt x="1411288" y="28431"/>
                  <a:pt x="1411288" y="63502"/>
                </a:cubicBezTo>
                <a:lnTo>
                  <a:pt x="1411288" y="546098"/>
                </a:lnTo>
                <a:cubicBezTo>
                  <a:pt x="1411288" y="581169"/>
                  <a:pt x="1382857" y="609600"/>
                  <a:pt x="1347785" y="609600"/>
                </a:cubicBezTo>
                <a:lnTo>
                  <a:pt x="63502" y="609600"/>
                </a:lnTo>
                <a:cubicBezTo>
                  <a:pt x="28431" y="609600"/>
                  <a:pt x="0" y="581169"/>
                  <a:pt x="0" y="546098"/>
                </a:cubicBezTo>
                <a:lnTo>
                  <a:pt x="0" y="63502"/>
                </a:lnTo>
                <a:cubicBezTo>
                  <a:pt x="0" y="28431"/>
                  <a:pt x="28431" y="0"/>
                  <a:pt x="6350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2907010" y="22669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35719"/>
                </a:moveTo>
                <a:lnTo>
                  <a:pt x="47625" y="29766"/>
                </a:lnTo>
                <a:cubicBezTo>
                  <a:pt x="47625" y="13320"/>
                  <a:pt x="79623" y="0"/>
                  <a:pt x="119063" y="0"/>
                </a:cubicBezTo>
                <a:cubicBezTo>
                  <a:pt x="158502" y="0"/>
                  <a:pt x="190500" y="13320"/>
                  <a:pt x="190500" y="29766"/>
                </a:cubicBezTo>
                <a:lnTo>
                  <a:pt x="190500" y="35719"/>
                </a:lnTo>
                <a:cubicBezTo>
                  <a:pt x="190500" y="47104"/>
                  <a:pt x="175133" y="57001"/>
                  <a:pt x="152549" y="62024"/>
                </a:cubicBezTo>
                <a:cubicBezTo>
                  <a:pt x="151656" y="60982"/>
                  <a:pt x="150726" y="59978"/>
                  <a:pt x="149796" y="59048"/>
                </a:cubicBezTo>
                <a:cubicBezTo>
                  <a:pt x="144028" y="53355"/>
                  <a:pt x="136587" y="49039"/>
                  <a:pt x="128811" y="45839"/>
                </a:cubicBezTo>
                <a:cubicBezTo>
                  <a:pt x="113221" y="39328"/>
                  <a:pt x="92906" y="35756"/>
                  <a:pt x="71438" y="35756"/>
                </a:cubicBezTo>
                <a:cubicBezTo>
                  <a:pt x="63289" y="35756"/>
                  <a:pt x="55327" y="36277"/>
                  <a:pt x="47699" y="37281"/>
                </a:cubicBezTo>
                <a:cubicBezTo>
                  <a:pt x="47625" y="36798"/>
                  <a:pt x="47625" y="36277"/>
                  <a:pt x="47625" y="35756"/>
                </a:cubicBezTo>
                <a:close/>
                <a:moveTo>
                  <a:pt x="160734" y="131341"/>
                </a:moveTo>
                <a:lnTo>
                  <a:pt x="160734" y="114151"/>
                </a:lnTo>
                <a:cubicBezTo>
                  <a:pt x="166353" y="112700"/>
                  <a:pt x="171636" y="110989"/>
                  <a:pt x="176436" y="108979"/>
                </a:cubicBezTo>
                <a:cubicBezTo>
                  <a:pt x="181347" y="106933"/>
                  <a:pt x="186147" y="104440"/>
                  <a:pt x="190500" y="101426"/>
                </a:cubicBezTo>
                <a:lnTo>
                  <a:pt x="190500" y="107156"/>
                </a:lnTo>
                <a:cubicBezTo>
                  <a:pt x="190500" y="117128"/>
                  <a:pt x="178780" y="125946"/>
                  <a:pt x="160734" y="131341"/>
                </a:cubicBezTo>
                <a:close/>
                <a:moveTo>
                  <a:pt x="160734" y="95622"/>
                </a:moveTo>
                <a:lnTo>
                  <a:pt x="160734" y="83344"/>
                </a:lnTo>
                <a:cubicBezTo>
                  <a:pt x="160734" y="81669"/>
                  <a:pt x="160586" y="80070"/>
                  <a:pt x="160362" y="78507"/>
                </a:cubicBezTo>
                <a:cubicBezTo>
                  <a:pt x="166129" y="77056"/>
                  <a:pt x="171524" y="75307"/>
                  <a:pt x="176436" y="73223"/>
                </a:cubicBezTo>
                <a:cubicBezTo>
                  <a:pt x="181347" y="71140"/>
                  <a:pt x="186147" y="68684"/>
                  <a:pt x="190500" y="65670"/>
                </a:cubicBezTo>
                <a:lnTo>
                  <a:pt x="190500" y="71400"/>
                </a:lnTo>
                <a:cubicBezTo>
                  <a:pt x="190500" y="81372"/>
                  <a:pt x="178780" y="90190"/>
                  <a:pt x="160734" y="95585"/>
                </a:cubicBezTo>
                <a:close/>
                <a:moveTo>
                  <a:pt x="0" y="89297"/>
                </a:moveTo>
                <a:lnTo>
                  <a:pt x="0" y="83344"/>
                </a:lnTo>
                <a:cubicBezTo>
                  <a:pt x="0" y="66898"/>
                  <a:pt x="31998" y="53578"/>
                  <a:pt x="71438" y="53578"/>
                </a:cubicBezTo>
                <a:cubicBezTo>
                  <a:pt x="110877" y="53578"/>
                  <a:pt x="142875" y="66898"/>
                  <a:pt x="142875" y="83344"/>
                </a:cubicBezTo>
                <a:lnTo>
                  <a:pt x="142875" y="89297"/>
                </a:lnTo>
                <a:cubicBezTo>
                  <a:pt x="142875" y="105742"/>
                  <a:pt x="110877" y="119063"/>
                  <a:pt x="71438" y="119063"/>
                </a:cubicBezTo>
                <a:cubicBezTo>
                  <a:pt x="31998" y="119063"/>
                  <a:pt x="0" y="105742"/>
                  <a:pt x="0" y="89297"/>
                </a:cubicBezTo>
                <a:close/>
                <a:moveTo>
                  <a:pt x="142875" y="125016"/>
                </a:moveTo>
                <a:cubicBezTo>
                  <a:pt x="142875" y="141461"/>
                  <a:pt x="110877" y="154781"/>
                  <a:pt x="71438" y="154781"/>
                </a:cubicBezTo>
                <a:cubicBezTo>
                  <a:pt x="31998" y="154781"/>
                  <a:pt x="0" y="141461"/>
                  <a:pt x="0" y="125016"/>
                </a:cubicBezTo>
                <a:lnTo>
                  <a:pt x="0" y="119286"/>
                </a:lnTo>
                <a:cubicBezTo>
                  <a:pt x="4316" y="122300"/>
                  <a:pt x="9116" y="124755"/>
                  <a:pt x="14064" y="126839"/>
                </a:cubicBezTo>
                <a:cubicBezTo>
                  <a:pt x="29654" y="133350"/>
                  <a:pt x="49969" y="136922"/>
                  <a:pt x="71438" y="136922"/>
                </a:cubicBezTo>
                <a:cubicBezTo>
                  <a:pt x="92906" y="136922"/>
                  <a:pt x="113221" y="133313"/>
                  <a:pt x="128811" y="126839"/>
                </a:cubicBezTo>
                <a:cubicBezTo>
                  <a:pt x="133722" y="124792"/>
                  <a:pt x="138522" y="122300"/>
                  <a:pt x="142875" y="119286"/>
                </a:cubicBezTo>
                <a:lnTo>
                  <a:pt x="142875" y="125016"/>
                </a:lnTo>
                <a:close/>
                <a:moveTo>
                  <a:pt x="142875" y="155004"/>
                </a:moveTo>
                <a:lnTo>
                  <a:pt x="142875" y="160734"/>
                </a:lnTo>
                <a:cubicBezTo>
                  <a:pt x="142875" y="177180"/>
                  <a:pt x="110877" y="190500"/>
                  <a:pt x="71438" y="190500"/>
                </a:cubicBezTo>
                <a:cubicBezTo>
                  <a:pt x="31998" y="190500"/>
                  <a:pt x="0" y="177180"/>
                  <a:pt x="0" y="160734"/>
                </a:cubicBezTo>
                <a:lnTo>
                  <a:pt x="0" y="155004"/>
                </a:lnTo>
                <a:cubicBezTo>
                  <a:pt x="4316" y="158018"/>
                  <a:pt x="9116" y="160474"/>
                  <a:pt x="14064" y="162558"/>
                </a:cubicBezTo>
                <a:cubicBezTo>
                  <a:pt x="29654" y="169069"/>
                  <a:pt x="49969" y="172641"/>
                  <a:pt x="71438" y="172641"/>
                </a:cubicBezTo>
                <a:cubicBezTo>
                  <a:pt x="92906" y="172641"/>
                  <a:pt x="113221" y="169032"/>
                  <a:pt x="128811" y="162558"/>
                </a:cubicBezTo>
                <a:cubicBezTo>
                  <a:pt x="133722" y="160511"/>
                  <a:pt x="138522" y="158018"/>
                  <a:pt x="142875" y="155004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1" name="Text 9"/>
          <p:cNvSpPr/>
          <p:nvPr/>
        </p:nvSpPr>
        <p:spPr>
          <a:xfrm>
            <a:off x="2366169" y="2520950"/>
            <a:ext cx="1270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เศรษฐกิจ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842345" y="2168525"/>
            <a:ext cx="1411288" cy="609600"/>
          </a:xfrm>
          <a:custGeom>
            <a:avLst/>
            <a:gdLst/>
            <a:ahLst/>
            <a:cxnLst/>
            <a:rect l="l" t="t" r="r" b="b"/>
            <a:pathLst>
              <a:path w="1411288" h="609600">
                <a:moveTo>
                  <a:pt x="63502" y="0"/>
                </a:moveTo>
                <a:lnTo>
                  <a:pt x="1347785" y="0"/>
                </a:lnTo>
                <a:cubicBezTo>
                  <a:pt x="1382857" y="0"/>
                  <a:pt x="1411288" y="28431"/>
                  <a:pt x="1411288" y="63502"/>
                </a:cubicBezTo>
                <a:lnTo>
                  <a:pt x="1411288" y="546098"/>
                </a:lnTo>
                <a:cubicBezTo>
                  <a:pt x="1411288" y="581169"/>
                  <a:pt x="1382857" y="609600"/>
                  <a:pt x="1347785" y="609600"/>
                </a:cubicBezTo>
                <a:lnTo>
                  <a:pt x="63502" y="609600"/>
                </a:lnTo>
                <a:cubicBezTo>
                  <a:pt x="28431" y="609600"/>
                  <a:pt x="0" y="581169"/>
                  <a:pt x="0" y="546098"/>
                </a:cubicBezTo>
                <a:lnTo>
                  <a:pt x="0" y="63502"/>
                </a:lnTo>
                <a:cubicBezTo>
                  <a:pt x="0" y="28431"/>
                  <a:pt x="28431" y="0"/>
                  <a:pt x="6350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4441924" y="22669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7859" y="72851"/>
                </a:moveTo>
                <a:lnTo>
                  <a:pt x="95696" y="104887"/>
                </a:lnTo>
                <a:cubicBezTo>
                  <a:pt x="99343" y="106375"/>
                  <a:pt x="103212" y="107156"/>
                  <a:pt x="107156" y="107156"/>
                </a:cubicBezTo>
                <a:cubicBezTo>
                  <a:pt x="111100" y="107156"/>
                  <a:pt x="114970" y="106375"/>
                  <a:pt x="118616" y="104887"/>
                </a:cubicBezTo>
                <a:lnTo>
                  <a:pt x="208806" y="67754"/>
                </a:lnTo>
                <a:cubicBezTo>
                  <a:pt x="212154" y="66377"/>
                  <a:pt x="214313" y="63140"/>
                  <a:pt x="214313" y="59531"/>
                </a:cubicBezTo>
                <a:cubicBezTo>
                  <a:pt x="214313" y="55922"/>
                  <a:pt x="212154" y="52685"/>
                  <a:pt x="208806" y="51308"/>
                </a:cubicBezTo>
                <a:lnTo>
                  <a:pt x="118616" y="14176"/>
                </a:lnTo>
                <a:cubicBezTo>
                  <a:pt x="114970" y="12688"/>
                  <a:pt x="111100" y="11906"/>
                  <a:pt x="107156" y="11906"/>
                </a:cubicBezTo>
                <a:cubicBezTo>
                  <a:pt x="103212" y="11906"/>
                  <a:pt x="99343" y="12688"/>
                  <a:pt x="95696" y="14176"/>
                </a:cubicBezTo>
                <a:lnTo>
                  <a:pt x="5507" y="51308"/>
                </a:lnTo>
                <a:cubicBezTo>
                  <a:pt x="2158" y="52685"/>
                  <a:pt x="0" y="55922"/>
                  <a:pt x="0" y="59531"/>
                </a:cubicBezTo>
                <a:lnTo>
                  <a:pt x="0" y="169664"/>
                </a:lnTo>
                <a:cubicBezTo>
                  <a:pt x="0" y="174613"/>
                  <a:pt x="3981" y="178594"/>
                  <a:pt x="8930" y="178594"/>
                </a:cubicBezTo>
                <a:cubicBezTo>
                  <a:pt x="13878" y="178594"/>
                  <a:pt x="17859" y="174613"/>
                  <a:pt x="17859" y="169664"/>
                </a:cubicBezTo>
                <a:lnTo>
                  <a:pt x="17859" y="72851"/>
                </a:lnTo>
                <a:close/>
                <a:moveTo>
                  <a:pt x="35719" y="99529"/>
                </a:moveTo>
                <a:lnTo>
                  <a:pt x="35719" y="142875"/>
                </a:lnTo>
                <a:cubicBezTo>
                  <a:pt x="35719" y="162595"/>
                  <a:pt x="67717" y="178594"/>
                  <a:pt x="107156" y="178594"/>
                </a:cubicBezTo>
                <a:cubicBezTo>
                  <a:pt x="146596" y="178594"/>
                  <a:pt x="178594" y="162595"/>
                  <a:pt x="178594" y="142875"/>
                </a:cubicBezTo>
                <a:lnTo>
                  <a:pt x="178594" y="99492"/>
                </a:lnTo>
                <a:lnTo>
                  <a:pt x="125425" y="121407"/>
                </a:lnTo>
                <a:cubicBezTo>
                  <a:pt x="119621" y="123788"/>
                  <a:pt x="113444" y="125016"/>
                  <a:pt x="107156" y="125016"/>
                </a:cubicBezTo>
                <a:cubicBezTo>
                  <a:pt x="100868" y="125016"/>
                  <a:pt x="94692" y="123788"/>
                  <a:pt x="88888" y="121407"/>
                </a:cubicBezTo>
                <a:lnTo>
                  <a:pt x="35719" y="99492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4" name="Text 12"/>
          <p:cNvSpPr/>
          <p:nvPr/>
        </p:nvSpPr>
        <p:spPr>
          <a:xfrm>
            <a:off x="3912989" y="2520950"/>
            <a:ext cx="1270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การศึกษา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389166" y="2168525"/>
            <a:ext cx="1411288" cy="609600"/>
          </a:xfrm>
          <a:custGeom>
            <a:avLst/>
            <a:gdLst/>
            <a:ahLst/>
            <a:cxnLst/>
            <a:rect l="l" t="t" r="r" b="b"/>
            <a:pathLst>
              <a:path w="1411288" h="609600">
                <a:moveTo>
                  <a:pt x="63502" y="0"/>
                </a:moveTo>
                <a:lnTo>
                  <a:pt x="1347785" y="0"/>
                </a:lnTo>
                <a:cubicBezTo>
                  <a:pt x="1382857" y="0"/>
                  <a:pt x="1411288" y="28431"/>
                  <a:pt x="1411288" y="63502"/>
                </a:cubicBezTo>
                <a:lnTo>
                  <a:pt x="1411288" y="546098"/>
                </a:lnTo>
                <a:cubicBezTo>
                  <a:pt x="1411288" y="581169"/>
                  <a:pt x="1382857" y="609600"/>
                  <a:pt x="1347785" y="609600"/>
                </a:cubicBezTo>
                <a:lnTo>
                  <a:pt x="63502" y="609600"/>
                </a:lnTo>
                <a:cubicBezTo>
                  <a:pt x="28431" y="609600"/>
                  <a:pt x="0" y="581169"/>
                  <a:pt x="0" y="546098"/>
                </a:cubicBezTo>
                <a:lnTo>
                  <a:pt x="0" y="63502"/>
                </a:lnTo>
                <a:cubicBezTo>
                  <a:pt x="0" y="28431"/>
                  <a:pt x="28431" y="0"/>
                  <a:pt x="6350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000651" y="22669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3361" y="3200"/>
                </a:moveTo>
                <a:cubicBezTo>
                  <a:pt x="98785" y="-1042"/>
                  <a:pt x="91715" y="-1042"/>
                  <a:pt x="87176" y="3200"/>
                </a:cubicBezTo>
                <a:lnTo>
                  <a:pt x="3832" y="80590"/>
                </a:lnTo>
                <a:cubicBezTo>
                  <a:pt x="260" y="83939"/>
                  <a:pt x="-930" y="89111"/>
                  <a:pt x="856" y="93650"/>
                </a:cubicBezTo>
                <a:cubicBezTo>
                  <a:pt x="2642" y="98189"/>
                  <a:pt x="6995" y="101203"/>
                  <a:pt x="11906" y="101203"/>
                </a:cubicBezTo>
                <a:lnTo>
                  <a:pt x="17859" y="101203"/>
                </a:lnTo>
                <a:lnTo>
                  <a:pt x="17859" y="166688"/>
                </a:lnTo>
                <a:cubicBezTo>
                  <a:pt x="17859" y="179822"/>
                  <a:pt x="28538" y="190500"/>
                  <a:pt x="41672" y="190500"/>
                </a:cubicBezTo>
                <a:lnTo>
                  <a:pt x="148828" y="190500"/>
                </a:lnTo>
                <a:cubicBezTo>
                  <a:pt x="161962" y="190500"/>
                  <a:pt x="172641" y="179822"/>
                  <a:pt x="172641" y="166688"/>
                </a:cubicBezTo>
                <a:lnTo>
                  <a:pt x="172641" y="101203"/>
                </a:lnTo>
                <a:lnTo>
                  <a:pt x="178594" y="101203"/>
                </a:lnTo>
                <a:cubicBezTo>
                  <a:pt x="183505" y="101203"/>
                  <a:pt x="187896" y="98189"/>
                  <a:pt x="189681" y="93650"/>
                </a:cubicBezTo>
                <a:cubicBezTo>
                  <a:pt x="191467" y="89111"/>
                  <a:pt x="190277" y="83902"/>
                  <a:pt x="186705" y="80590"/>
                </a:cubicBezTo>
                <a:lnTo>
                  <a:pt x="103361" y="3200"/>
                </a:lnTo>
                <a:close/>
                <a:moveTo>
                  <a:pt x="89297" y="119063"/>
                </a:moveTo>
                <a:lnTo>
                  <a:pt x="101203" y="119063"/>
                </a:lnTo>
                <a:cubicBezTo>
                  <a:pt x="111063" y="119063"/>
                  <a:pt x="119063" y="127062"/>
                  <a:pt x="119063" y="136922"/>
                </a:cubicBezTo>
                <a:lnTo>
                  <a:pt x="119063" y="172641"/>
                </a:lnTo>
                <a:lnTo>
                  <a:pt x="71438" y="172641"/>
                </a:lnTo>
                <a:lnTo>
                  <a:pt x="71438" y="136922"/>
                </a:lnTo>
                <a:cubicBezTo>
                  <a:pt x="71438" y="127062"/>
                  <a:pt x="79437" y="119063"/>
                  <a:pt x="89297" y="119063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7" name="Text 15"/>
          <p:cNvSpPr/>
          <p:nvPr/>
        </p:nvSpPr>
        <p:spPr>
          <a:xfrm>
            <a:off x="5459810" y="2520950"/>
            <a:ext cx="1270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ที่อยู่อาศัย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936085" y="2168525"/>
            <a:ext cx="1411288" cy="609600"/>
          </a:xfrm>
          <a:custGeom>
            <a:avLst/>
            <a:gdLst/>
            <a:ahLst/>
            <a:cxnLst/>
            <a:rect l="l" t="t" r="r" b="b"/>
            <a:pathLst>
              <a:path w="1411288" h="609600">
                <a:moveTo>
                  <a:pt x="63502" y="0"/>
                </a:moveTo>
                <a:lnTo>
                  <a:pt x="1347785" y="0"/>
                </a:lnTo>
                <a:cubicBezTo>
                  <a:pt x="1382857" y="0"/>
                  <a:pt x="1411288" y="28431"/>
                  <a:pt x="1411288" y="63502"/>
                </a:cubicBezTo>
                <a:lnTo>
                  <a:pt x="1411288" y="546098"/>
                </a:lnTo>
                <a:cubicBezTo>
                  <a:pt x="1411288" y="581169"/>
                  <a:pt x="1382857" y="609600"/>
                  <a:pt x="1347785" y="609600"/>
                </a:cubicBezTo>
                <a:lnTo>
                  <a:pt x="63502" y="609600"/>
                </a:lnTo>
                <a:cubicBezTo>
                  <a:pt x="28431" y="609600"/>
                  <a:pt x="0" y="581169"/>
                  <a:pt x="0" y="546098"/>
                </a:cubicBezTo>
                <a:lnTo>
                  <a:pt x="0" y="63502"/>
                </a:lnTo>
                <a:cubicBezTo>
                  <a:pt x="0" y="28431"/>
                  <a:pt x="28431" y="0"/>
                  <a:pt x="6350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523758" y="22669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20" name="Text 18"/>
          <p:cNvSpPr/>
          <p:nvPr/>
        </p:nvSpPr>
        <p:spPr>
          <a:xfrm>
            <a:off x="7006729" y="2520950"/>
            <a:ext cx="1270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สังคม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482905" y="2168525"/>
            <a:ext cx="1411288" cy="609600"/>
          </a:xfrm>
          <a:custGeom>
            <a:avLst/>
            <a:gdLst/>
            <a:ahLst/>
            <a:cxnLst/>
            <a:rect l="l" t="t" r="r" b="b"/>
            <a:pathLst>
              <a:path w="1411288" h="609600">
                <a:moveTo>
                  <a:pt x="63502" y="0"/>
                </a:moveTo>
                <a:lnTo>
                  <a:pt x="1347785" y="0"/>
                </a:lnTo>
                <a:cubicBezTo>
                  <a:pt x="1382857" y="0"/>
                  <a:pt x="1411288" y="28431"/>
                  <a:pt x="1411288" y="63502"/>
                </a:cubicBezTo>
                <a:lnTo>
                  <a:pt x="1411288" y="546098"/>
                </a:lnTo>
                <a:cubicBezTo>
                  <a:pt x="1411288" y="581169"/>
                  <a:pt x="1382857" y="609600"/>
                  <a:pt x="1347785" y="609600"/>
                </a:cubicBezTo>
                <a:lnTo>
                  <a:pt x="63502" y="609600"/>
                </a:lnTo>
                <a:cubicBezTo>
                  <a:pt x="28431" y="609600"/>
                  <a:pt x="0" y="581169"/>
                  <a:pt x="0" y="546098"/>
                </a:cubicBezTo>
                <a:lnTo>
                  <a:pt x="0" y="63502"/>
                </a:lnTo>
                <a:cubicBezTo>
                  <a:pt x="0" y="28431"/>
                  <a:pt x="28431" y="0"/>
                  <a:pt x="6350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9094391" y="22669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4414" y="17859"/>
                </a:moveTo>
                <a:lnTo>
                  <a:pt x="116086" y="17859"/>
                </a:lnTo>
                <a:cubicBezTo>
                  <a:pt x="117723" y="17859"/>
                  <a:pt x="119063" y="19199"/>
                  <a:pt x="119063" y="20836"/>
                </a:cubicBezTo>
                <a:lnTo>
                  <a:pt x="119063" y="35719"/>
                </a:lnTo>
                <a:lnTo>
                  <a:pt x="71438" y="35719"/>
                </a:lnTo>
                <a:lnTo>
                  <a:pt x="71438" y="20836"/>
                </a:lnTo>
                <a:cubicBezTo>
                  <a:pt x="71438" y="19199"/>
                  <a:pt x="72777" y="17859"/>
                  <a:pt x="74414" y="17859"/>
                </a:cubicBezTo>
                <a:close/>
                <a:moveTo>
                  <a:pt x="53578" y="20836"/>
                </a:moveTo>
                <a:lnTo>
                  <a:pt x="53578" y="35719"/>
                </a:lnTo>
                <a:lnTo>
                  <a:pt x="23812" y="35719"/>
                </a:lnTo>
                <a:cubicBezTo>
                  <a:pt x="10678" y="35719"/>
                  <a:pt x="0" y="46397"/>
                  <a:pt x="0" y="59531"/>
                </a:cubicBezTo>
                <a:lnTo>
                  <a:pt x="0" y="95250"/>
                </a:lnTo>
                <a:lnTo>
                  <a:pt x="190500" y="95250"/>
                </a:lnTo>
                <a:lnTo>
                  <a:pt x="190500" y="59531"/>
                </a:lnTo>
                <a:cubicBezTo>
                  <a:pt x="190500" y="46397"/>
                  <a:pt x="179822" y="35719"/>
                  <a:pt x="166688" y="35719"/>
                </a:cubicBezTo>
                <a:lnTo>
                  <a:pt x="136922" y="35719"/>
                </a:lnTo>
                <a:lnTo>
                  <a:pt x="136922" y="20836"/>
                </a:lnTo>
                <a:cubicBezTo>
                  <a:pt x="136922" y="9339"/>
                  <a:pt x="127583" y="0"/>
                  <a:pt x="116086" y="0"/>
                </a:cubicBezTo>
                <a:lnTo>
                  <a:pt x="74414" y="0"/>
                </a:lnTo>
                <a:cubicBezTo>
                  <a:pt x="62917" y="0"/>
                  <a:pt x="53578" y="9339"/>
                  <a:pt x="53578" y="20836"/>
                </a:cubicBezTo>
                <a:close/>
                <a:moveTo>
                  <a:pt x="190500" y="113109"/>
                </a:moveTo>
                <a:lnTo>
                  <a:pt x="119063" y="113109"/>
                </a:lnTo>
                <a:lnTo>
                  <a:pt x="119063" y="119063"/>
                </a:lnTo>
                <a:cubicBezTo>
                  <a:pt x="119063" y="125648"/>
                  <a:pt x="113742" y="130969"/>
                  <a:pt x="107156" y="130969"/>
                </a:cubicBezTo>
                <a:lnTo>
                  <a:pt x="83344" y="130969"/>
                </a:lnTo>
                <a:cubicBezTo>
                  <a:pt x="76758" y="130969"/>
                  <a:pt x="71438" y="125648"/>
                  <a:pt x="71438" y="119063"/>
                </a:cubicBezTo>
                <a:lnTo>
                  <a:pt x="71438" y="113109"/>
                </a:lnTo>
                <a:lnTo>
                  <a:pt x="0" y="113109"/>
                </a:ln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66688" y="178594"/>
                </a:lnTo>
                <a:cubicBezTo>
                  <a:pt x="179822" y="178594"/>
                  <a:pt x="190500" y="167915"/>
                  <a:pt x="190500" y="154781"/>
                </a:cubicBezTo>
                <a:lnTo>
                  <a:pt x="190500" y="113109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23" name="Text 21"/>
          <p:cNvSpPr/>
          <p:nvPr/>
        </p:nvSpPr>
        <p:spPr>
          <a:xfrm>
            <a:off x="8553550" y="2520950"/>
            <a:ext cx="1270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การทำงาน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988844" y="3168651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94543" y="280504"/>
                </a:moveTo>
                <a:cubicBezTo>
                  <a:pt x="101519" y="287480"/>
                  <a:pt x="112849" y="287480"/>
                  <a:pt x="119825" y="280504"/>
                </a:cubicBezTo>
                <a:lnTo>
                  <a:pt x="209122" y="191207"/>
                </a:lnTo>
                <a:cubicBezTo>
                  <a:pt x="216098" y="184231"/>
                  <a:pt x="216098" y="172901"/>
                  <a:pt x="209122" y="165925"/>
                </a:cubicBezTo>
                <a:cubicBezTo>
                  <a:pt x="202146" y="158948"/>
                  <a:pt x="190816" y="158948"/>
                  <a:pt x="183840" y="165925"/>
                </a:cubicBezTo>
                <a:lnTo>
                  <a:pt x="125016" y="224749"/>
                </a:lnTo>
                <a:lnTo>
                  <a:pt x="125016" y="17859"/>
                </a:lnTo>
                <a:cubicBezTo>
                  <a:pt x="125016" y="7981"/>
                  <a:pt x="117035" y="0"/>
                  <a:pt x="107156" y="0"/>
                </a:cubicBezTo>
                <a:cubicBezTo>
                  <a:pt x="97278" y="0"/>
                  <a:pt x="89297" y="7981"/>
                  <a:pt x="89297" y="17859"/>
                </a:cubicBezTo>
                <a:lnTo>
                  <a:pt x="89297" y="224749"/>
                </a:lnTo>
                <a:lnTo>
                  <a:pt x="30473" y="165925"/>
                </a:lnTo>
                <a:cubicBezTo>
                  <a:pt x="23496" y="158948"/>
                  <a:pt x="12167" y="158948"/>
                  <a:pt x="5190" y="165925"/>
                </a:cubicBezTo>
                <a:cubicBezTo>
                  <a:pt x="-1786" y="172901"/>
                  <a:pt x="-1786" y="184231"/>
                  <a:pt x="5190" y="191207"/>
                </a:cubicBezTo>
                <a:lnTo>
                  <a:pt x="94487" y="280504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25" name="Shape 23"/>
          <p:cNvSpPr/>
          <p:nvPr/>
        </p:nvSpPr>
        <p:spPr>
          <a:xfrm>
            <a:off x="2035175" y="3584576"/>
            <a:ext cx="8118475" cy="1482725"/>
          </a:xfrm>
          <a:custGeom>
            <a:avLst/>
            <a:gdLst/>
            <a:ahLst/>
            <a:cxnLst/>
            <a:rect l="l" t="t" r="r" b="b"/>
            <a:pathLst>
              <a:path w="8118475" h="1482725">
                <a:moveTo>
                  <a:pt x="126995" y="0"/>
                </a:moveTo>
                <a:lnTo>
                  <a:pt x="7991480" y="0"/>
                </a:lnTo>
                <a:cubicBezTo>
                  <a:pt x="8061617" y="0"/>
                  <a:pt x="8118475" y="56858"/>
                  <a:pt x="8118475" y="126995"/>
                </a:cubicBezTo>
                <a:lnTo>
                  <a:pt x="8118475" y="1355730"/>
                </a:lnTo>
                <a:cubicBezTo>
                  <a:pt x="8118475" y="1425867"/>
                  <a:pt x="8061617" y="1482725"/>
                  <a:pt x="7991480" y="1482725"/>
                </a:cubicBezTo>
                <a:lnTo>
                  <a:pt x="126995" y="1482725"/>
                </a:lnTo>
                <a:cubicBezTo>
                  <a:pt x="56858" y="1482725"/>
                  <a:pt x="0" y="1425867"/>
                  <a:pt x="0" y="1355730"/>
                </a:cubicBezTo>
                <a:lnTo>
                  <a:pt x="0" y="126995"/>
                </a:lnTo>
                <a:cubicBezTo>
                  <a:pt x="0" y="56905"/>
                  <a:pt x="56905" y="0"/>
                  <a:pt x="12699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2298700" y="3848100"/>
            <a:ext cx="496887" cy="496887"/>
          </a:xfrm>
          <a:custGeom>
            <a:avLst/>
            <a:gdLst/>
            <a:ahLst/>
            <a:cxnLst/>
            <a:rect l="l" t="t" r="r" b="b"/>
            <a:pathLst>
              <a:path w="496887" h="496887">
                <a:moveTo>
                  <a:pt x="248444" y="0"/>
                </a:moveTo>
                <a:lnTo>
                  <a:pt x="248444" y="0"/>
                </a:lnTo>
                <a:cubicBezTo>
                  <a:pt x="385564" y="0"/>
                  <a:pt x="496887" y="111324"/>
                  <a:pt x="496887" y="248444"/>
                </a:cubicBezTo>
                <a:lnTo>
                  <a:pt x="496887" y="248444"/>
                </a:lnTo>
                <a:cubicBezTo>
                  <a:pt x="496887" y="385564"/>
                  <a:pt x="385564" y="496887"/>
                  <a:pt x="248444" y="496887"/>
                </a:cubicBezTo>
                <a:lnTo>
                  <a:pt x="248444" y="496887"/>
                </a:lnTo>
                <a:cubicBezTo>
                  <a:pt x="111324" y="496887"/>
                  <a:pt x="0" y="385564"/>
                  <a:pt x="0" y="248444"/>
                </a:cubicBezTo>
                <a:lnTo>
                  <a:pt x="0" y="248444"/>
                </a:lnTo>
                <a:cubicBezTo>
                  <a:pt x="0" y="111324"/>
                  <a:pt x="111324" y="0"/>
                  <a:pt x="248444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D1D1D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2492772" y="3968750"/>
            <a:ext cx="206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990850" y="3857625"/>
            <a:ext cx="2182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ระบบบริการสุขภาพ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2990850" y="4143375"/>
            <a:ext cx="2127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WHO Building Blocks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2295525" y="4543425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2338388" y="4610100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Service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579217" y="4543425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3622080" y="4610100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Workforce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863009" y="4543425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4905871" y="4610100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Info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46800" y="4543425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6189662" y="4610100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Products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430492" y="4543425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7473355" y="4610100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Finance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714284" y="4543425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8757147" y="4610100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Governance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988844" y="5194200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94543" y="280504"/>
                </a:moveTo>
                <a:cubicBezTo>
                  <a:pt x="101519" y="287480"/>
                  <a:pt x="112849" y="287480"/>
                  <a:pt x="119825" y="280504"/>
                </a:cubicBezTo>
                <a:lnTo>
                  <a:pt x="209122" y="191207"/>
                </a:lnTo>
                <a:cubicBezTo>
                  <a:pt x="216098" y="184231"/>
                  <a:pt x="216098" y="172901"/>
                  <a:pt x="209122" y="165925"/>
                </a:cubicBezTo>
                <a:cubicBezTo>
                  <a:pt x="202146" y="158948"/>
                  <a:pt x="190816" y="158948"/>
                  <a:pt x="183840" y="165925"/>
                </a:cubicBezTo>
                <a:lnTo>
                  <a:pt x="125016" y="224749"/>
                </a:lnTo>
                <a:lnTo>
                  <a:pt x="125016" y="17859"/>
                </a:lnTo>
                <a:cubicBezTo>
                  <a:pt x="125016" y="7981"/>
                  <a:pt x="117035" y="0"/>
                  <a:pt x="107156" y="0"/>
                </a:cubicBezTo>
                <a:cubicBezTo>
                  <a:pt x="97278" y="0"/>
                  <a:pt x="89297" y="7981"/>
                  <a:pt x="89297" y="17859"/>
                </a:cubicBezTo>
                <a:lnTo>
                  <a:pt x="89297" y="224749"/>
                </a:lnTo>
                <a:lnTo>
                  <a:pt x="30473" y="165925"/>
                </a:lnTo>
                <a:cubicBezTo>
                  <a:pt x="23496" y="158948"/>
                  <a:pt x="12167" y="158948"/>
                  <a:pt x="5190" y="165925"/>
                </a:cubicBezTo>
                <a:cubicBezTo>
                  <a:pt x="-1786" y="172901"/>
                  <a:pt x="-1786" y="184231"/>
                  <a:pt x="5190" y="191207"/>
                </a:cubicBezTo>
                <a:lnTo>
                  <a:pt x="94487" y="280504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43" name="Shape 41"/>
          <p:cNvSpPr/>
          <p:nvPr/>
        </p:nvSpPr>
        <p:spPr>
          <a:xfrm>
            <a:off x="2035175" y="5610125"/>
            <a:ext cx="8118475" cy="1482725"/>
          </a:xfrm>
          <a:custGeom>
            <a:avLst/>
            <a:gdLst/>
            <a:ahLst/>
            <a:cxnLst/>
            <a:rect l="l" t="t" r="r" b="b"/>
            <a:pathLst>
              <a:path w="8118475" h="1482725">
                <a:moveTo>
                  <a:pt x="126995" y="0"/>
                </a:moveTo>
                <a:lnTo>
                  <a:pt x="7991480" y="0"/>
                </a:lnTo>
                <a:cubicBezTo>
                  <a:pt x="8061617" y="0"/>
                  <a:pt x="8118475" y="56858"/>
                  <a:pt x="8118475" y="126995"/>
                </a:cubicBezTo>
                <a:lnTo>
                  <a:pt x="8118475" y="1355730"/>
                </a:lnTo>
                <a:cubicBezTo>
                  <a:pt x="8118475" y="1425867"/>
                  <a:pt x="8061617" y="1482725"/>
                  <a:pt x="7991480" y="1482725"/>
                </a:cubicBezTo>
                <a:lnTo>
                  <a:pt x="126995" y="1482725"/>
                </a:lnTo>
                <a:cubicBezTo>
                  <a:pt x="56858" y="1482725"/>
                  <a:pt x="0" y="1425867"/>
                  <a:pt x="0" y="1355730"/>
                </a:cubicBezTo>
                <a:lnTo>
                  <a:pt x="0" y="126995"/>
                </a:lnTo>
                <a:cubicBezTo>
                  <a:pt x="0" y="56905"/>
                  <a:pt x="56905" y="0"/>
                  <a:pt x="12699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2298700" y="5873651"/>
            <a:ext cx="496887" cy="496887"/>
          </a:xfrm>
          <a:custGeom>
            <a:avLst/>
            <a:gdLst/>
            <a:ahLst/>
            <a:cxnLst/>
            <a:rect l="l" t="t" r="r" b="b"/>
            <a:pathLst>
              <a:path w="496887" h="496887">
                <a:moveTo>
                  <a:pt x="248444" y="0"/>
                </a:moveTo>
                <a:lnTo>
                  <a:pt x="248444" y="0"/>
                </a:lnTo>
                <a:cubicBezTo>
                  <a:pt x="385564" y="0"/>
                  <a:pt x="496887" y="111324"/>
                  <a:pt x="496887" y="248444"/>
                </a:cubicBezTo>
                <a:lnTo>
                  <a:pt x="496887" y="248444"/>
                </a:lnTo>
                <a:cubicBezTo>
                  <a:pt x="496887" y="385564"/>
                  <a:pt x="385564" y="496887"/>
                  <a:pt x="248444" y="496887"/>
                </a:cubicBezTo>
                <a:lnTo>
                  <a:pt x="248444" y="496887"/>
                </a:lnTo>
                <a:cubicBezTo>
                  <a:pt x="111324" y="496887"/>
                  <a:pt x="0" y="385564"/>
                  <a:pt x="0" y="248444"/>
                </a:cubicBezTo>
                <a:lnTo>
                  <a:pt x="0" y="248444"/>
                </a:lnTo>
                <a:cubicBezTo>
                  <a:pt x="0" y="111324"/>
                  <a:pt x="111324" y="0"/>
                  <a:pt x="248444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D1D1D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2490292" y="5994301"/>
            <a:ext cx="206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2990850" y="5883176"/>
            <a:ext cx="247650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อุปสรรคเชิงพฤติกรรม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2990850" y="6168926"/>
            <a:ext cx="2420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Barrier Analysis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2295525" y="6568976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49" name="Text 47"/>
          <p:cNvSpPr/>
          <p:nvPr/>
        </p:nvSpPr>
        <p:spPr>
          <a:xfrm>
            <a:off x="2338388" y="6635651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Physical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3579217" y="6568976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3622080" y="6635651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Financial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863009" y="6568976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4905871" y="6635651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Informational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146800" y="6568976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5" name="Text 53"/>
          <p:cNvSpPr/>
          <p:nvPr/>
        </p:nvSpPr>
        <p:spPr>
          <a:xfrm>
            <a:off x="6189662" y="6635651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Attitudinal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430492" y="6568976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7" name="Text 55"/>
          <p:cNvSpPr/>
          <p:nvPr/>
        </p:nvSpPr>
        <p:spPr>
          <a:xfrm>
            <a:off x="7473355" y="6635651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714284" y="6568976"/>
            <a:ext cx="1181100" cy="260350"/>
          </a:xfrm>
          <a:custGeom>
            <a:avLst/>
            <a:gdLst/>
            <a:ahLst/>
            <a:cxnLst/>
            <a:rect l="l" t="t" r="r" b="b"/>
            <a:pathLst>
              <a:path w="1181100" h="260350">
                <a:moveTo>
                  <a:pt x="63499" y="0"/>
                </a:moveTo>
                <a:lnTo>
                  <a:pt x="1117601" y="0"/>
                </a:lnTo>
                <a:cubicBezTo>
                  <a:pt x="1152670" y="0"/>
                  <a:pt x="1181100" y="28430"/>
                  <a:pt x="1181100" y="63499"/>
                </a:cubicBezTo>
                <a:lnTo>
                  <a:pt x="1181100" y="196851"/>
                </a:lnTo>
                <a:cubicBezTo>
                  <a:pt x="1181100" y="231920"/>
                  <a:pt x="1152670" y="260350"/>
                  <a:pt x="1117601" y="260350"/>
                </a:cubicBezTo>
                <a:lnTo>
                  <a:pt x="63499" y="260350"/>
                </a:lnTo>
                <a:cubicBezTo>
                  <a:pt x="28430" y="260350"/>
                  <a:pt x="0" y="231920"/>
                  <a:pt x="0" y="196851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9" name="Text 57"/>
          <p:cNvSpPr/>
          <p:nvPr/>
        </p:nvSpPr>
        <p:spPr>
          <a:xfrm>
            <a:off x="8757147" y="6635651"/>
            <a:ext cx="109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Determinants of Health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นิยาม SDOH ตาม WHO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0050" y="2044066"/>
            <a:ext cx="38100" cy="1466850"/>
          </a:xfrm>
          <a:custGeom>
            <a:avLst/>
            <a:gdLst/>
            <a:ahLst/>
            <a:cxnLst/>
            <a:rect l="l" t="t" r="r" b="b"/>
            <a:pathLst>
              <a:path w="38100" h="1466850">
                <a:moveTo>
                  <a:pt x="0" y="0"/>
                </a:moveTo>
                <a:lnTo>
                  <a:pt x="38100" y="0"/>
                </a:lnTo>
                <a:lnTo>
                  <a:pt x="38100" y="1466850"/>
                </a:lnTo>
                <a:lnTo>
                  <a:pt x="0" y="1466850"/>
                </a:lnTo>
                <a:lnTo>
                  <a:pt x="0" y="0"/>
                </a:ln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5" name="Text 3"/>
          <p:cNvSpPr/>
          <p:nvPr/>
        </p:nvSpPr>
        <p:spPr>
          <a:xfrm>
            <a:off x="723900" y="2044066"/>
            <a:ext cx="52101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"เงื่อนไขที่คนเกิด </a:t>
            </a:r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pPr>
              <a:lnSpc>
                <a:spcPct val="140000"/>
              </a:lnSpc>
            </a:pPr>
            <a:r>
              <a:rPr lang="en-US" sz="22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เติบโต </a:t>
            </a:r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pPr>
              <a:lnSpc>
                <a:spcPct val="140000"/>
              </a:lnSpc>
            </a:pPr>
            <a:r>
              <a:rPr lang="en-US" sz="22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อยู่อาศัย </a:t>
            </a:r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pPr>
              <a:lnSpc>
                <a:spcPct val="140000"/>
              </a:lnSpc>
            </a:pPr>
            <a:r>
              <a:rPr lang="en-US" sz="22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ทำงาน </a:t>
            </a:r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pPr>
              <a:lnSpc>
                <a:spcPct val="140000"/>
              </a:lnSpc>
            </a:pPr>
            <a:r>
              <a:rPr lang="en-US" sz="22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และสูงวัย"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3900" y="3201353"/>
            <a:ext cx="516255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ซึ่งมีอิทธิพลต่อสุขภาพและคุณภาพชีวิตของประชากร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393001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8" name="Shape 6"/>
          <p:cNvSpPr/>
          <p:nvPr/>
        </p:nvSpPr>
        <p:spPr>
          <a:xfrm>
            <a:off x="515541" y="405384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914400" y="3891916"/>
            <a:ext cx="2809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ครอบคลุมปัจจัยทางสังคมและเศรษฐกิจ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1000" y="450151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1" name="Shape 9"/>
          <p:cNvSpPr/>
          <p:nvPr/>
        </p:nvSpPr>
        <p:spPr>
          <a:xfrm>
            <a:off x="515541" y="462534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914400" y="4463416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ส่งผลต่อการเข้าถึงบริการสุขภาพ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000" y="507301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4" name="Shape 12"/>
          <p:cNvSpPr/>
          <p:nvPr/>
        </p:nvSpPr>
        <p:spPr>
          <a:xfrm>
            <a:off x="515541" y="519684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914400" y="5034916"/>
            <a:ext cx="2638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กำหนดผลลัพธ์สุขภาพระดับประชากร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589520" y="2232661"/>
            <a:ext cx="3034665" cy="3034665"/>
          </a:xfrm>
          <a:custGeom>
            <a:avLst/>
            <a:gdLst/>
            <a:ahLst/>
            <a:cxnLst/>
            <a:rect l="l" t="t" r="r" b="b"/>
            <a:pathLst>
              <a:path w="3034665" h="3034665">
                <a:moveTo>
                  <a:pt x="1517332" y="0"/>
                </a:moveTo>
                <a:lnTo>
                  <a:pt x="1517332" y="0"/>
                </a:lnTo>
                <a:cubicBezTo>
                  <a:pt x="2355332" y="0"/>
                  <a:pt x="3034665" y="679333"/>
                  <a:pt x="3034665" y="1517332"/>
                </a:cubicBezTo>
                <a:lnTo>
                  <a:pt x="3034665" y="1517332"/>
                </a:lnTo>
                <a:cubicBezTo>
                  <a:pt x="3034665" y="2355332"/>
                  <a:pt x="2355332" y="3034665"/>
                  <a:pt x="1517332" y="3034665"/>
                </a:cubicBezTo>
                <a:lnTo>
                  <a:pt x="1517332" y="3034665"/>
                </a:lnTo>
                <a:cubicBezTo>
                  <a:pt x="679333" y="3034665"/>
                  <a:pt x="0" y="2355332"/>
                  <a:pt x="0" y="1517333"/>
                </a:cubicBezTo>
                <a:lnTo>
                  <a:pt x="0" y="1517332"/>
                </a:lnTo>
                <a:cubicBezTo>
                  <a:pt x="0" y="679333"/>
                  <a:pt x="679333" y="0"/>
                  <a:pt x="151733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E5E5E5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8763000" y="2987160"/>
            <a:ext cx="685800" cy="685800"/>
          </a:xfrm>
          <a:custGeom>
            <a:avLst/>
            <a:gdLst/>
            <a:ahLst/>
            <a:cxnLst/>
            <a:rect l="l" t="t" r="r" b="b"/>
            <a:pathLst>
              <a:path w="685800" h="685800">
                <a:moveTo>
                  <a:pt x="66973" y="381476"/>
                </a:moveTo>
                <a:cubicBezTo>
                  <a:pt x="72598" y="384289"/>
                  <a:pt x="79028" y="385763"/>
                  <a:pt x="85725" y="385763"/>
                </a:cubicBezTo>
                <a:lnTo>
                  <a:pt x="153635" y="385763"/>
                </a:lnTo>
                <a:cubicBezTo>
                  <a:pt x="165021" y="385763"/>
                  <a:pt x="175870" y="390317"/>
                  <a:pt x="183907" y="398353"/>
                </a:cubicBezTo>
                <a:lnTo>
                  <a:pt x="201722" y="416168"/>
                </a:lnTo>
                <a:cubicBezTo>
                  <a:pt x="209758" y="424205"/>
                  <a:pt x="220608" y="428759"/>
                  <a:pt x="231993" y="428759"/>
                </a:cubicBezTo>
                <a:lnTo>
                  <a:pt x="257041" y="428759"/>
                </a:lnTo>
                <a:cubicBezTo>
                  <a:pt x="280749" y="428759"/>
                  <a:pt x="299904" y="409605"/>
                  <a:pt x="299904" y="385896"/>
                </a:cubicBezTo>
                <a:lnTo>
                  <a:pt x="299904" y="332318"/>
                </a:lnTo>
                <a:cubicBezTo>
                  <a:pt x="299904" y="314504"/>
                  <a:pt x="314236" y="300171"/>
                  <a:pt x="332050" y="300171"/>
                </a:cubicBezTo>
                <a:cubicBezTo>
                  <a:pt x="349865" y="300171"/>
                  <a:pt x="364197" y="285839"/>
                  <a:pt x="364197" y="268025"/>
                </a:cubicBezTo>
                <a:lnTo>
                  <a:pt x="364197" y="210830"/>
                </a:lnTo>
                <a:cubicBezTo>
                  <a:pt x="364197" y="199445"/>
                  <a:pt x="368751" y="188595"/>
                  <a:pt x="376788" y="180558"/>
                </a:cubicBezTo>
                <a:lnTo>
                  <a:pt x="394603" y="162744"/>
                </a:lnTo>
                <a:cubicBezTo>
                  <a:pt x="402640" y="154707"/>
                  <a:pt x="407194" y="143857"/>
                  <a:pt x="407194" y="132472"/>
                </a:cubicBezTo>
                <a:lnTo>
                  <a:pt x="407194" y="76349"/>
                </a:lnTo>
                <a:cubicBezTo>
                  <a:pt x="407194" y="74741"/>
                  <a:pt x="407060" y="73268"/>
                  <a:pt x="406926" y="71661"/>
                </a:cubicBezTo>
                <a:cubicBezTo>
                  <a:pt x="386298" y="66839"/>
                  <a:pt x="364867" y="64294"/>
                  <a:pt x="342900" y="64294"/>
                </a:cubicBezTo>
                <a:cubicBezTo>
                  <a:pt x="188997" y="64294"/>
                  <a:pt x="64294" y="188997"/>
                  <a:pt x="64294" y="342900"/>
                </a:cubicBezTo>
                <a:cubicBezTo>
                  <a:pt x="64294" y="356027"/>
                  <a:pt x="65231" y="368885"/>
                  <a:pt x="66973" y="381476"/>
                </a:cubicBezTo>
                <a:close/>
                <a:moveTo>
                  <a:pt x="607174" y="431438"/>
                </a:moveTo>
                <a:cubicBezTo>
                  <a:pt x="602888" y="429563"/>
                  <a:pt x="598200" y="428625"/>
                  <a:pt x="593110" y="428625"/>
                </a:cubicBezTo>
                <a:lnTo>
                  <a:pt x="578644" y="428625"/>
                </a:lnTo>
                <a:cubicBezTo>
                  <a:pt x="566857" y="428625"/>
                  <a:pt x="557213" y="418981"/>
                  <a:pt x="557213" y="407194"/>
                </a:cubicBezTo>
                <a:cubicBezTo>
                  <a:pt x="557213" y="395407"/>
                  <a:pt x="547568" y="385763"/>
                  <a:pt x="535781" y="385763"/>
                </a:cubicBezTo>
                <a:lnTo>
                  <a:pt x="489302" y="385763"/>
                </a:lnTo>
                <a:cubicBezTo>
                  <a:pt x="477917" y="385763"/>
                  <a:pt x="467067" y="390317"/>
                  <a:pt x="459031" y="398353"/>
                </a:cubicBezTo>
                <a:lnTo>
                  <a:pt x="398353" y="459031"/>
                </a:lnTo>
                <a:cubicBezTo>
                  <a:pt x="390317" y="467067"/>
                  <a:pt x="385763" y="477917"/>
                  <a:pt x="385763" y="489302"/>
                </a:cubicBezTo>
                <a:lnTo>
                  <a:pt x="385763" y="514350"/>
                </a:lnTo>
                <a:cubicBezTo>
                  <a:pt x="385763" y="538058"/>
                  <a:pt x="404917" y="557213"/>
                  <a:pt x="428625" y="557213"/>
                </a:cubicBezTo>
                <a:lnTo>
                  <a:pt x="453673" y="557213"/>
                </a:lnTo>
                <a:cubicBezTo>
                  <a:pt x="465058" y="557213"/>
                  <a:pt x="475908" y="561767"/>
                  <a:pt x="483944" y="569803"/>
                </a:cubicBezTo>
                <a:cubicBezTo>
                  <a:pt x="486891" y="572750"/>
                  <a:pt x="490240" y="575295"/>
                  <a:pt x="493722" y="577170"/>
                </a:cubicBezTo>
                <a:cubicBezTo>
                  <a:pt x="546363" y="543148"/>
                  <a:pt x="586814" y="491981"/>
                  <a:pt x="607040" y="431438"/>
                </a:cubicBezTo>
                <a:close/>
                <a:moveTo>
                  <a:pt x="0" y="342900"/>
                </a:moveTo>
                <a:cubicBezTo>
                  <a:pt x="0" y="153648"/>
                  <a:pt x="153648" y="0"/>
                  <a:pt x="342900" y="0"/>
                </a:cubicBezTo>
                <a:cubicBezTo>
                  <a:pt x="532152" y="0"/>
                  <a:pt x="685800" y="153648"/>
                  <a:pt x="685800" y="342900"/>
                </a:cubicBezTo>
                <a:cubicBezTo>
                  <a:pt x="685800" y="532152"/>
                  <a:pt x="532152" y="685800"/>
                  <a:pt x="342900" y="685800"/>
                </a:cubicBezTo>
                <a:cubicBezTo>
                  <a:pt x="153648" y="685800"/>
                  <a:pt x="0" y="532152"/>
                  <a:pt x="0" y="342900"/>
                </a:cubicBezTo>
                <a:close/>
                <a:moveTo>
                  <a:pt x="171450" y="492919"/>
                </a:moveTo>
                <a:cubicBezTo>
                  <a:pt x="171450" y="504706"/>
                  <a:pt x="181094" y="514350"/>
                  <a:pt x="192881" y="514350"/>
                </a:cubicBezTo>
                <a:lnTo>
                  <a:pt x="235744" y="514350"/>
                </a:lnTo>
                <a:cubicBezTo>
                  <a:pt x="247531" y="514350"/>
                  <a:pt x="257175" y="504706"/>
                  <a:pt x="257175" y="492919"/>
                </a:cubicBezTo>
                <a:cubicBezTo>
                  <a:pt x="257175" y="481132"/>
                  <a:pt x="247531" y="471488"/>
                  <a:pt x="235744" y="471488"/>
                </a:cubicBezTo>
                <a:lnTo>
                  <a:pt x="192881" y="471488"/>
                </a:lnTo>
                <a:cubicBezTo>
                  <a:pt x="181094" y="471488"/>
                  <a:pt x="171450" y="481132"/>
                  <a:pt x="171450" y="492919"/>
                </a:cubicBezTo>
                <a:close/>
                <a:moveTo>
                  <a:pt x="364331" y="342900"/>
                </a:moveTo>
                <a:cubicBezTo>
                  <a:pt x="352544" y="342900"/>
                  <a:pt x="342900" y="352544"/>
                  <a:pt x="342900" y="364331"/>
                </a:cubicBezTo>
                <a:lnTo>
                  <a:pt x="342900" y="407194"/>
                </a:lnTo>
                <a:cubicBezTo>
                  <a:pt x="342900" y="418981"/>
                  <a:pt x="352544" y="428625"/>
                  <a:pt x="364331" y="428625"/>
                </a:cubicBezTo>
                <a:cubicBezTo>
                  <a:pt x="376118" y="428625"/>
                  <a:pt x="385763" y="418981"/>
                  <a:pt x="385763" y="407194"/>
                </a:cubicBezTo>
                <a:lnTo>
                  <a:pt x="385763" y="364331"/>
                </a:lnTo>
                <a:cubicBezTo>
                  <a:pt x="385763" y="352544"/>
                  <a:pt x="376118" y="342900"/>
                  <a:pt x="364331" y="342900"/>
                </a:cubicBezTo>
                <a:close/>
                <a:moveTo>
                  <a:pt x="428625" y="192881"/>
                </a:moveTo>
                <a:lnTo>
                  <a:pt x="428625" y="235744"/>
                </a:lnTo>
                <a:cubicBezTo>
                  <a:pt x="428625" y="247531"/>
                  <a:pt x="438269" y="257175"/>
                  <a:pt x="450056" y="257175"/>
                </a:cubicBezTo>
                <a:cubicBezTo>
                  <a:pt x="461843" y="257175"/>
                  <a:pt x="471488" y="247531"/>
                  <a:pt x="471488" y="235744"/>
                </a:cubicBezTo>
                <a:lnTo>
                  <a:pt x="471488" y="192881"/>
                </a:lnTo>
                <a:cubicBezTo>
                  <a:pt x="471488" y="181094"/>
                  <a:pt x="461843" y="171450"/>
                  <a:pt x="450056" y="171450"/>
                </a:cubicBezTo>
                <a:cubicBezTo>
                  <a:pt x="438269" y="171450"/>
                  <a:pt x="428625" y="181094"/>
                  <a:pt x="428625" y="192881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8" name="Text 16"/>
          <p:cNvSpPr/>
          <p:nvPr/>
        </p:nvSpPr>
        <p:spPr>
          <a:xfrm>
            <a:off x="8338781" y="3901560"/>
            <a:ext cx="153352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</a:t>
            </a:r>
            <a:endParaRPr lang="en-US" sz="1600" dirty="0"/>
          </a:p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Determinants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846820" y="2076451"/>
            <a:ext cx="521970" cy="350520"/>
          </a:xfrm>
          <a:custGeom>
            <a:avLst/>
            <a:gdLst/>
            <a:ahLst/>
            <a:cxnLst/>
            <a:rect l="l" t="t" r="r" b="b"/>
            <a:pathLst>
              <a:path w="521970" h="350520">
                <a:moveTo>
                  <a:pt x="175260" y="0"/>
                </a:moveTo>
                <a:lnTo>
                  <a:pt x="346710" y="0"/>
                </a:lnTo>
                <a:cubicBezTo>
                  <a:pt x="443439" y="0"/>
                  <a:pt x="521970" y="78531"/>
                  <a:pt x="521970" y="175260"/>
                </a:cubicBezTo>
                <a:lnTo>
                  <a:pt x="521970" y="175260"/>
                </a:lnTo>
                <a:cubicBezTo>
                  <a:pt x="521970" y="271989"/>
                  <a:pt x="443439" y="350520"/>
                  <a:pt x="346710" y="350520"/>
                </a:cubicBezTo>
                <a:lnTo>
                  <a:pt x="175260" y="350520"/>
                </a:lnTo>
                <a:cubicBezTo>
                  <a:pt x="78531" y="350520"/>
                  <a:pt x="0" y="271989"/>
                  <a:pt x="0" y="175260"/>
                </a:cubicBezTo>
                <a:lnTo>
                  <a:pt x="0" y="175260"/>
                </a:lnTo>
                <a:cubicBezTo>
                  <a:pt x="0" y="78531"/>
                  <a:pt x="78531" y="0"/>
                  <a:pt x="17526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9003030" y="2156461"/>
            <a:ext cx="276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เกิด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805386" y="5071110"/>
            <a:ext cx="598170" cy="350520"/>
          </a:xfrm>
          <a:custGeom>
            <a:avLst/>
            <a:gdLst/>
            <a:ahLst/>
            <a:cxnLst/>
            <a:rect l="l" t="t" r="r" b="b"/>
            <a:pathLst>
              <a:path w="598170" h="350520">
                <a:moveTo>
                  <a:pt x="175260" y="0"/>
                </a:moveTo>
                <a:lnTo>
                  <a:pt x="422910" y="0"/>
                </a:lnTo>
                <a:cubicBezTo>
                  <a:pt x="519703" y="0"/>
                  <a:pt x="598170" y="78467"/>
                  <a:pt x="598170" y="175260"/>
                </a:cubicBezTo>
                <a:lnTo>
                  <a:pt x="598170" y="175260"/>
                </a:lnTo>
                <a:cubicBezTo>
                  <a:pt x="598170" y="272053"/>
                  <a:pt x="519703" y="350520"/>
                  <a:pt x="422910" y="350520"/>
                </a:cubicBezTo>
                <a:lnTo>
                  <a:pt x="175260" y="350520"/>
                </a:lnTo>
                <a:cubicBezTo>
                  <a:pt x="78531" y="350520"/>
                  <a:pt x="0" y="271989"/>
                  <a:pt x="0" y="175260"/>
                </a:cubicBezTo>
                <a:lnTo>
                  <a:pt x="0" y="175260"/>
                </a:lnTo>
                <a:cubicBezTo>
                  <a:pt x="0" y="78531"/>
                  <a:pt x="78531" y="0"/>
                  <a:pt x="17526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8961597" y="5151120"/>
            <a:ext cx="352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สูงวัย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433310" y="3573780"/>
            <a:ext cx="674370" cy="350520"/>
          </a:xfrm>
          <a:custGeom>
            <a:avLst/>
            <a:gdLst/>
            <a:ahLst/>
            <a:cxnLst/>
            <a:rect l="l" t="t" r="r" b="b"/>
            <a:pathLst>
              <a:path w="674370" h="350520">
                <a:moveTo>
                  <a:pt x="175260" y="0"/>
                </a:moveTo>
                <a:lnTo>
                  <a:pt x="499110" y="0"/>
                </a:lnTo>
                <a:cubicBezTo>
                  <a:pt x="595903" y="0"/>
                  <a:pt x="674370" y="78467"/>
                  <a:pt x="674370" y="175260"/>
                </a:cubicBezTo>
                <a:lnTo>
                  <a:pt x="674370" y="175260"/>
                </a:lnTo>
                <a:cubicBezTo>
                  <a:pt x="674370" y="272053"/>
                  <a:pt x="595903" y="350520"/>
                  <a:pt x="499110" y="350520"/>
                </a:cubicBezTo>
                <a:lnTo>
                  <a:pt x="175260" y="350520"/>
                </a:lnTo>
                <a:cubicBezTo>
                  <a:pt x="78531" y="350520"/>
                  <a:pt x="0" y="271989"/>
                  <a:pt x="0" y="175260"/>
                </a:cubicBezTo>
                <a:lnTo>
                  <a:pt x="0" y="175260"/>
                </a:lnTo>
                <a:cubicBezTo>
                  <a:pt x="0" y="78531"/>
                  <a:pt x="78531" y="0"/>
                  <a:pt x="17526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7589520" y="3653791"/>
            <a:ext cx="42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เติบโต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0094000" y="3573780"/>
            <a:ext cx="683895" cy="350520"/>
          </a:xfrm>
          <a:custGeom>
            <a:avLst/>
            <a:gdLst/>
            <a:ahLst/>
            <a:cxnLst/>
            <a:rect l="l" t="t" r="r" b="b"/>
            <a:pathLst>
              <a:path w="683895" h="350520">
                <a:moveTo>
                  <a:pt x="175260" y="0"/>
                </a:moveTo>
                <a:lnTo>
                  <a:pt x="508635" y="0"/>
                </a:lnTo>
                <a:cubicBezTo>
                  <a:pt x="605428" y="0"/>
                  <a:pt x="683895" y="78467"/>
                  <a:pt x="683895" y="175260"/>
                </a:cubicBezTo>
                <a:lnTo>
                  <a:pt x="683895" y="175260"/>
                </a:lnTo>
                <a:cubicBezTo>
                  <a:pt x="683895" y="272053"/>
                  <a:pt x="605428" y="350520"/>
                  <a:pt x="508635" y="350520"/>
                </a:cubicBezTo>
                <a:lnTo>
                  <a:pt x="175260" y="350520"/>
                </a:lnTo>
                <a:cubicBezTo>
                  <a:pt x="78531" y="350520"/>
                  <a:pt x="0" y="271989"/>
                  <a:pt x="0" y="175260"/>
                </a:cubicBezTo>
                <a:lnTo>
                  <a:pt x="0" y="175260"/>
                </a:lnTo>
                <a:cubicBezTo>
                  <a:pt x="0" y="78531"/>
                  <a:pt x="78531" y="0"/>
                  <a:pt x="17526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10250210" y="3653791"/>
            <a:ext cx="438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ทำงาน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1000" y="6054090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28" name="Text 26"/>
          <p:cNvSpPr/>
          <p:nvPr/>
        </p:nvSpPr>
        <p:spPr>
          <a:xfrm>
            <a:off x="381000" y="62865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Source: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https://www.who.int/health-topics/social-determinants-of-health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7742" y="327742"/>
            <a:ext cx="11593871" cy="1638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3" spc="181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 Inequities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7742" y="589935"/>
            <a:ext cx="11733161" cy="3932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9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SDOH กับความเหลื่อมล้ำสุขภาพ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7742" y="1179871"/>
            <a:ext cx="11618452" cy="2703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9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Gradient:</a:t>
            </a:r>
            <a:pPr>
              <a:lnSpc>
                <a:spcPct val="140000"/>
              </a:lnSpc>
            </a:pPr>
            <a:r>
              <a:rPr lang="en-US" sz="129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ความสัมพันธ์ระหว่างสถานะทางสังคมและสุขภาพ กลุ่มเปราะบางมีผลลัพธ์สุขภาพแย่กว่า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1019" y="1646084"/>
            <a:ext cx="11526684" cy="3513394"/>
          </a:xfrm>
          <a:custGeom>
            <a:avLst/>
            <a:gdLst/>
            <a:ahLst/>
            <a:cxnLst/>
            <a:rect l="l" t="t" r="r" b="b"/>
            <a:pathLst>
              <a:path w="11526684" h="3513394">
                <a:moveTo>
                  <a:pt x="131085" y="0"/>
                </a:moveTo>
                <a:lnTo>
                  <a:pt x="11395599" y="0"/>
                </a:lnTo>
                <a:cubicBezTo>
                  <a:pt x="11467995" y="0"/>
                  <a:pt x="11526684" y="58689"/>
                  <a:pt x="11526684" y="131085"/>
                </a:cubicBezTo>
                <a:lnTo>
                  <a:pt x="11526684" y="3382309"/>
                </a:lnTo>
                <a:cubicBezTo>
                  <a:pt x="11526684" y="3454705"/>
                  <a:pt x="11467995" y="3513394"/>
                  <a:pt x="11395599" y="3513394"/>
                </a:cubicBezTo>
                <a:lnTo>
                  <a:pt x="131085" y="3513394"/>
                </a:lnTo>
                <a:cubicBezTo>
                  <a:pt x="58689" y="3513394"/>
                  <a:pt x="0" y="3454705"/>
                  <a:pt x="0" y="3382309"/>
                </a:cubicBezTo>
                <a:lnTo>
                  <a:pt x="0" y="131085"/>
                </a:lnTo>
                <a:cubicBezTo>
                  <a:pt x="0" y="58737"/>
                  <a:pt x="58737" y="0"/>
                  <a:pt x="13108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pic>
        <p:nvPicPr>
          <p:cNvPr id="6" name="Image 0" descr="https://kimi-img.moonshot.cn/pub/slides/26-02-19-09:13:42-d6b67hh36ak7ihrm5mlg.png">    </p:cNvPr>
          <p:cNvPicPr>
            <a:picLocks noChangeAspect="1"/>
          </p:cNvPicPr>
          <p:nvPr/>
        </p:nvPicPr>
        <p:blipFill>
          <a:blip r:embed="rId1"/>
          <a:srcRect l="0" r="0" t="17" b="17"/>
          <a:stretch/>
        </p:blipFill>
        <p:spPr>
          <a:xfrm>
            <a:off x="530942" y="1846007"/>
            <a:ext cx="9422581" cy="3113548"/>
          </a:xfrm>
          <a:prstGeom prst="roundRect">
            <a:avLst>
              <a:gd name="adj" fmla="val 0"/>
            </a:avLst>
          </a:prstGeom>
        </p:spPr>
      </p:pic>
      <p:sp>
        <p:nvSpPr>
          <p:cNvPr id="7" name="Shape 4"/>
          <p:cNvSpPr/>
          <p:nvPr/>
        </p:nvSpPr>
        <p:spPr>
          <a:xfrm>
            <a:off x="331019" y="5362678"/>
            <a:ext cx="3710039" cy="858684"/>
          </a:xfrm>
          <a:custGeom>
            <a:avLst/>
            <a:gdLst/>
            <a:ahLst/>
            <a:cxnLst/>
            <a:rect l="l" t="t" r="r" b="b"/>
            <a:pathLst>
              <a:path w="3710039" h="858684">
                <a:moveTo>
                  <a:pt x="98319" y="0"/>
                </a:moveTo>
                <a:lnTo>
                  <a:pt x="3611719" y="0"/>
                </a:lnTo>
                <a:cubicBezTo>
                  <a:pt x="3666020" y="0"/>
                  <a:pt x="3710039" y="44019"/>
                  <a:pt x="3710039" y="98319"/>
                </a:cubicBezTo>
                <a:lnTo>
                  <a:pt x="3710039" y="760365"/>
                </a:lnTo>
                <a:cubicBezTo>
                  <a:pt x="3710039" y="814665"/>
                  <a:pt x="3666020" y="858684"/>
                  <a:pt x="3611719" y="858684"/>
                </a:cubicBezTo>
                <a:lnTo>
                  <a:pt x="98319" y="858684"/>
                </a:lnTo>
                <a:cubicBezTo>
                  <a:pt x="44019" y="858684"/>
                  <a:pt x="0" y="814665"/>
                  <a:pt x="0" y="760365"/>
                </a:cubicBezTo>
                <a:lnTo>
                  <a:pt x="0" y="98319"/>
                </a:lnTo>
                <a:cubicBezTo>
                  <a:pt x="0" y="44055"/>
                  <a:pt x="44055" y="0"/>
                  <a:pt x="9831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10458" y="5546214"/>
            <a:ext cx="221226" cy="196645"/>
          </a:xfrm>
          <a:custGeom>
            <a:avLst/>
            <a:gdLst/>
            <a:ahLst/>
            <a:cxnLst/>
            <a:rect l="l" t="t" r="r" b="b"/>
            <a:pathLst>
              <a:path w="221226" h="196645">
                <a:moveTo>
                  <a:pt x="147484" y="135194"/>
                </a:moveTo>
                <a:cubicBezTo>
                  <a:pt x="140686" y="135194"/>
                  <a:pt x="135194" y="140686"/>
                  <a:pt x="135194" y="147484"/>
                </a:cubicBezTo>
                <a:cubicBezTo>
                  <a:pt x="135194" y="154282"/>
                  <a:pt x="140686" y="159774"/>
                  <a:pt x="147484" y="159774"/>
                </a:cubicBezTo>
                <a:lnTo>
                  <a:pt x="208935" y="159774"/>
                </a:lnTo>
                <a:cubicBezTo>
                  <a:pt x="215734" y="159774"/>
                  <a:pt x="221226" y="154282"/>
                  <a:pt x="221226" y="147484"/>
                </a:cubicBezTo>
                <a:lnTo>
                  <a:pt x="221226" y="86032"/>
                </a:lnTo>
                <a:cubicBezTo>
                  <a:pt x="221226" y="79234"/>
                  <a:pt x="215734" y="73742"/>
                  <a:pt x="208935" y="73742"/>
                </a:cubicBezTo>
                <a:cubicBezTo>
                  <a:pt x="202137" y="73742"/>
                  <a:pt x="196645" y="79234"/>
                  <a:pt x="196645" y="86032"/>
                </a:cubicBezTo>
                <a:lnTo>
                  <a:pt x="196645" y="117795"/>
                </a:lnTo>
                <a:lnTo>
                  <a:pt x="131583" y="52733"/>
                </a:lnTo>
                <a:cubicBezTo>
                  <a:pt x="126782" y="47932"/>
                  <a:pt x="118986" y="47932"/>
                  <a:pt x="114185" y="52733"/>
                </a:cubicBezTo>
                <a:lnTo>
                  <a:pt x="73742" y="93214"/>
                </a:lnTo>
                <a:lnTo>
                  <a:pt x="20970" y="40481"/>
                </a:lnTo>
                <a:cubicBezTo>
                  <a:pt x="16169" y="35680"/>
                  <a:pt x="8373" y="35680"/>
                  <a:pt x="3572" y="40481"/>
                </a:cubicBezTo>
                <a:cubicBezTo>
                  <a:pt x="-1229" y="45282"/>
                  <a:pt x="-1229" y="53079"/>
                  <a:pt x="3572" y="57880"/>
                </a:cubicBezTo>
                <a:lnTo>
                  <a:pt x="65023" y="119331"/>
                </a:lnTo>
                <a:cubicBezTo>
                  <a:pt x="69824" y="124132"/>
                  <a:pt x="77621" y="124132"/>
                  <a:pt x="82422" y="119331"/>
                </a:cubicBezTo>
                <a:lnTo>
                  <a:pt x="122903" y="78850"/>
                </a:lnTo>
                <a:lnTo>
                  <a:pt x="179247" y="135194"/>
                </a:lnTo>
                <a:lnTo>
                  <a:pt x="147484" y="135194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9" name="Text 6"/>
          <p:cNvSpPr/>
          <p:nvPr/>
        </p:nvSpPr>
        <p:spPr>
          <a:xfrm>
            <a:off x="842297" y="5529827"/>
            <a:ext cx="983226" cy="229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กลุ่มรายได้ต่ำ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98168" y="5857569"/>
            <a:ext cx="3441290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ผลลัพธ์สุขภาพแย่กว่า อัตราการเจ็บป่วยและเสียชีวิตสูง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242005" y="5362678"/>
            <a:ext cx="3710039" cy="858684"/>
          </a:xfrm>
          <a:custGeom>
            <a:avLst/>
            <a:gdLst/>
            <a:ahLst/>
            <a:cxnLst/>
            <a:rect l="l" t="t" r="r" b="b"/>
            <a:pathLst>
              <a:path w="3710039" h="858684">
                <a:moveTo>
                  <a:pt x="98319" y="0"/>
                </a:moveTo>
                <a:lnTo>
                  <a:pt x="3611719" y="0"/>
                </a:lnTo>
                <a:cubicBezTo>
                  <a:pt x="3666020" y="0"/>
                  <a:pt x="3710039" y="44019"/>
                  <a:pt x="3710039" y="98319"/>
                </a:cubicBezTo>
                <a:lnTo>
                  <a:pt x="3710039" y="760365"/>
                </a:lnTo>
                <a:cubicBezTo>
                  <a:pt x="3710039" y="814665"/>
                  <a:pt x="3666020" y="858684"/>
                  <a:pt x="3611719" y="858684"/>
                </a:cubicBezTo>
                <a:lnTo>
                  <a:pt x="98319" y="858684"/>
                </a:lnTo>
                <a:cubicBezTo>
                  <a:pt x="44019" y="858684"/>
                  <a:pt x="0" y="814665"/>
                  <a:pt x="0" y="760365"/>
                </a:cubicBezTo>
                <a:lnTo>
                  <a:pt x="0" y="98319"/>
                </a:lnTo>
                <a:cubicBezTo>
                  <a:pt x="0" y="44055"/>
                  <a:pt x="44055" y="0"/>
                  <a:pt x="9831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4446024" y="5546214"/>
            <a:ext cx="172065" cy="196645"/>
          </a:xfrm>
          <a:custGeom>
            <a:avLst/>
            <a:gdLst/>
            <a:ahLst/>
            <a:cxnLst/>
            <a:rect l="l" t="t" r="r" b="b"/>
            <a:pathLst>
              <a:path w="172065" h="196645">
                <a:moveTo>
                  <a:pt x="0" y="98323"/>
                </a:moveTo>
                <a:cubicBezTo>
                  <a:pt x="0" y="91524"/>
                  <a:pt x="5492" y="86032"/>
                  <a:pt x="12290" y="86032"/>
                </a:cubicBezTo>
                <a:lnTo>
                  <a:pt x="159774" y="86032"/>
                </a:lnTo>
                <a:cubicBezTo>
                  <a:pt x="166572" y="86032"/>
                  <a:pt x="172065" y="91524"/>
                  <a:pt x="172065" y="98323"/>
                </a:cubicBezTo>
                <a:cubicBezTo>
                  <a:pt x="172065" y="105121"/>
                  <a:pt x="166572" y="110613"/>
                  <a:pt x="159774" y="110613"/>
                </a:cubicBezTo>
                <a:lnTo>
                  <a:pt x="12290" y="110613"/>
                </a:lnTo>
                <a:cubicBezTo>
                  <a:pt x="5492" y="110613"/>
                  <a:pt x="0" y="105121"/>
                  <a:pt x="0" y="98323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3" name="Text 10"/>
          <p:cNvSpPr/>
          <p:nvPr/>
        </p:nvSpPr>
        <p:spPr>
          <a:xfrm>
            <a:off x="4753282" y="5529827"/>
            <a:ext cx="721032" cy="229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กลุ่มกลาง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409153" y="5857569"/>
            <a:ext cx="3441290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ผลลัพธ์สุขภาพปานกลาง มีการเข้าถึงบริการบ้าง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153093" y="5362678"/>
            <a:ext cx="3710039" cy="858684"/>
          </a:xfrm>
          <a:custGeom>
            <a:avLst/>
            <a:gdLst/>
            <a:ahLst/>
            <a:cxnLst/>
            <a:rect l="l" t="t" r="r" b="b"/>
            <a:pathLst>
              <a:path w="3710039" h="858684">
                <a:moveTo>
                  <a:pt x="98319" y="0"/>
                </a:moveTo>
                <a:lnTo>
                  <a:pt x="3611719" y="0"/>
                </a:lnTo>
                <a:cubicBezTo>
                  <a:pt x="3666020" y="0"/>
                  <a:pt x="3710039" y="44019"/>
                  <a:pt x="3710039" y="98319"/>
                </a:cubicBezTo>
                <a:lnTo>
                  <a:pt x="3710039" y="760365"/>
                </a:lnTo>
                <a:cubicBezTo>
                  <a:pt x="3710039" y="814665"/>
                  <a:pt x="3666020" y="858684"/>
                  <a:pt x="3611719" y="858684"/>
                </a:cubicBezTo>
                <a:lnTo>
                  <a:pt x="98319" y="858684"/>
                </a:lnTo>
                <a:cubicBezTo>
                  <a:pt x="44019" y="858684"/>
                  <a:pt x="0" y="814665"/>
                  <a:pt x="0" y="760365"/>
                </a:cubicBezTo>
                <a:lnTo>
                  <a:pt x="0" y="98319"/>
                </a:lnTo>
                <a:cubicBezTo>
                  <a:pt x="0" y="44055"/>
                  <a:pt x="44055" y="0"/>
                  <a:pt x="98319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8332532" y="5546214"/>
            <a:ext cx="221226" cy="196645"/>
          </a:xfrm>
          <a:custGeom>
            <a:avLst/>
            <a:gdLst/>
            <a:ahLst/>
            <a:cxnLst/>
            <a:rect l="l" t="t" r="r" b="b"/>
            <a:pathLst>
              <a:path w="221226" h="196645">
                <a:moveTo>
                  <a:pt x="147484" y="61452"/>
                </a:moveTo>
                <a:cubicBezTo>
                  <a:pt x="140686" y="61452"/>
                  <a:pt x="135194" y="55959"/>
                  <a:pt x="135194" y="49161"/>
                </a:cubicBezTo>
                <a:cubicBezTo>
                  <a:pt x="135194" y="42363"/>
                  <a:pt x="140686" y="36871"/>
                  <a:pt x="147484" y="36871"/>
                </a:cubicBezTo>
                <a:lnTo>
                  <a:pt x="208935" y="36871"/>
                </a:lnTo>
                <a:cubicBezTo>
                  <a:pt x="215734" y="36871"/>
                  <a:pt x="221226" y="42363"/>
                  <a:pt x="221226" y="49161"/>
                </a:cubicBezTo>
                <a:lnTo>
                  <a:pt x="221226" y="110613"/>
                </a:lnTo>
                <a:cubicBezTo>
                  <a:pt x="221226" y="117411"/>
                  <a:pt x="215734" y="122903"/>
                  <a:pt x="208935" y="122903"/>
                </a:cubicBezTo>
                <a:cubicBezTo>
                  <a:pt x="202137" y="122903"/>
                  <a:pt x="196645" y="117411"/>
                  <a:pt x="196645" y="110613"/>
                </a:cubicBezTo>
                <a:lnTo>
                  <a:pt x="196645" y="78850"/>
                </a:lnTo>
                <a:lnTo>
                  <a:pt x="131583" y="143912"/>
                </a:lnTo>
                <a:cubicBezTo>
                  <a:pt x="126782" y="148713"/>
                  <a:pt x="118986" y="148713"/>
                  <a:pt x="114185" y="143912"/>
                </a:cubicBezTo>
                <a:lnTo>
                  <a:pt x="73742" y="103431"/>
                </a:lnTo>
                <a:lnTo>
                  <a:pt x="20970" y="156164"/>
                </a:lnTo>
                <a:cubicBezTo>
                  <a:pt x="16169" y="160965"/>
                  <a:pt x="8373" y="160965"/>
                  <a:pt x="3572" y="156164"/>
                </a:cubicBezTo>
                <a:cubicBezTo>
                  <a:pt x="-1229" y="151363"/>
                  <a:pt x="-1229" y="143566"/>
                  <a:pt x="3572" y="138765"/>
                </a:cubicBezTo>
                <a:lnTo>
                  <a:pt x="65023" y="77314"/>
                </a:lnTo>
                <a:cubicBezTo>
                  <a:pt x="69824" y="72513"/>
                  <a:pt x="77621" y="72513"/>
                  <a:pt x="82422" y="77314"/>
                </a:cubicBezTo>
                <a:lnTo>
                  <a:pt x="122903" y="117795"/>
                </a:lnTo>
                <a:lnTo>
                  <a:pt x="179247" y="61452"/>
                </a:lnTo>
                <a:lnTo>
                  <a:pt x="147484" y="61452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7" name="Text 14"/>
          <p:cNvSpPr/>
          <p:nvPr/>
        </p:nvSpPr>
        <p:spPr>
          <a:xfrm>
            <a:off x="8664370" y="5529827"/>
            <a:ext cx="975032" cy="229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กลุ่มรายได้สูง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320241" y="5857569"/>
            <a:ext cx="3441290" cy="1966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ผลลัพธ์สุขภาพดีกว่า มีทรัพยากรเข้าถึงบริการเต็มที่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327742" y="6359013"/>
            <a:ext cx="11536516" cy="6555"/>
          </a:xfrm>
          <a:custGeom>
            <a:avLst/>
            <a:gdLst/>
            <a:ahLst/>
            <a:cxnLst/>
            <a:rect l="l" t="t" r="r" b="b"/>
            <a:pathLst>
              <a:path w="11536516" h="6555">
                <a:moveTo>
                  <a:pt x="0" y="0"/>
                </a:moveTo>
                <a:lnTo>
                  <a:pt x="11536516" y="0"/>
                </a:lnTo>
                <a:lnTo>
                  <a:pt x="11536516" y="6555"/>
                </a:lnTo>
                <a:lnTo>
                  <a:pt x="0" y="6555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20" name="Text 17"/>
          <p:cNvSpPr/>
          <p:nvPr/>
        </p:nvSpPr>
        <p:spPr>
          <a:xfrm>
            <a:off x="327742" y="6493387"/>
            <a:ext cx="11593871" cy="1638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Source: </a:t>
            </a:r>
            <a:pPr>
              <a:lnSpc>
                <a:spcPct val="120000"/>
              </a:lnSpc>
            </a:pPr>
            <a:r>
              <a:rPr lang="en-US" sz="903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https://www.who.int/health-topics/social-determinants-of-health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CDC Framework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โดเมนของ SDOH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880610" y="1299210"/>
            <a:ext cx="2426970" cy="1493520"/>
          </a:xfrm>
          <a:custGeom>
            <a:avLst/>
            <a:gdLst/>
            <a:ahLst/>
            <a:cxnLst/>
            <a:rect l="l" t="t" r="r" b="b"/>
            <a:pathLst>
              <a:path w="2426970" h="1493520">
                <a:moveTo>
                  <a:pt x="152399" y="0"/>
                </a:moveTo>
                <a:lnTo>
                  <a:pt x="2274571" y="0"/>
                </a:lnTo>
                <a:cubicBezTo>
                  <a:pt x="2358739" y="0"/>
                  <a:pt x="2426970" y="68231"/>
                  <a:pt x="2426970" y="152399"/>
                </a:cubicBezTo>
                <a:lnTo>
                  <a:pt x="2426970" y="1341121"/>
                </a:lnTo>
                <a:cubicBezTo>
                  <a:pt x="2426970" y="1425289"/>
                  <a:pt x="2358739" y="1493520"/>
                  <a:pt x="2274571" y="1493520"/>
                </a:cubicBezTo>
                <a:lnTo>
                  <a:pt x="152399" y="1493520"/>
                </a:lnTo>
                <a:cubicBezTo>
                  <a:pt x="68288" y="1493520"/>
                  <a:pt x="0" y="1425232"/>
                  <a:pt x="0" y="134112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903119" y="1531623"/>
            <a:ext cx="385763" cy="342900"/>
          </a:xfrm>
          <a:custGeom>
            <a:avLst/>
            <a:gdLst/>
            <a:ahLst/>
            <a:cxnLst/>
            <a:rect l="l" t="t" r="r" b="b"/>
            <a:pathLst>
              <a:path w="385763" h="342900">
                <a:moveTo>
                  <a:pt x="32147" y="131132"/>
                </a:moveTo>
                <a:lnTo>
                  <a:pt x="172254" y="188796"/>
                </a:lnTo>
                <a:cubicBezTo>
                  <a:pt x="178817" y="191475"/>
                  <a:pt x="185782" y="192881"/>
                  <a:pt x="192881" y="192881"/>
                </a:cubicBezTo>
                <a:cubicBezTo>
                  <a:pt x="199980" y="192881"/>
                  <a:pt x="206946" y="191475"/>
                  <a:pt x="213509" y="188796"/>
                </a:cubicBezTo>
                <a:lnTo>
                  <a:pt x="375851" y="121957"/>
                </a:lnTo>
                <a:cubicBezTo>
                  <a:pt x="381878" y="119479"/>
                  <a:pt x="385763" y="113653"/>
                  <a:pt x="385763" y="107156"/>
                </a:cubicBezTo>
                <a:cubicBezTo>
                  <a:pt x="385763" y="100660"/>
                  <a:pt x="381878" y="94833"/>
                  <a:pt x="375851" y="92355"/>
                </a:cubicBezTo>
                <a:lnTo>
                  <a:pt x="213509" y="25517"/>
                </a:lnTo>
                <a:cubicBezTo>
                  <a:pt x="206946" y="22838"/>
                  <a:pt x="199980" y="21431"/>
                  <a:pt x="192881" y="21431"/>
                </a:cubicBezTo>
                <a:cubicBezTo>
                  <a:pt x="185782" y="21431"/>
                  <a:pt x="178817" y="22838"/>
                  <a:pt x="172254" y="25517"/>
                </a:cubicBezTo>
                <a:lnTo>
                  <a:pt x="9912" y="92355"/>
                </a:lnTo>
                <a:cubicBezTo>
                  <a:pt x="3884" y="94833"/>
                  <a:pt x="0" y="100660"/>
                  <a:pt x="0" y="107156"/>
                </a:cubicBezTo>
                <a:lnTo>
                  <a:pt x="0" y="305395"/>
                </a:lnTo>
                <a:cubicBezTo>
                  <a:pt x="0" y="314303"/>
                  <a:pt x="7166" y="321469"/>
                  <a:pt x="16073" y="321469"/>
                </a:cubicBezTo>
                <a:cubicBezTo>
                  <a:pt x="24981" y="321469"/>
                  <a:pt x="32147" y="314303"/>
                  <a:pt x="32147" y="305395"/>
                </a:cubicBezTo>
                <a:lnTo>
                  <a:pt x="32147" y="131132"/>
                </a:lnTo>
                <a:close/>
                <a:moveTo>
                  <a:pt x="64294" y="179152"/>
                </a:moveTo>
                <a:lnTo>
                  <a:pt x="64294" y="257175"/>
                </a:lnTo>
                <a:cubicBezTo>
                  <a:pt x="64294" y="292671"/>
                  <a:pt x="121890" y="321469"/>
                  <a:pt x="192881" y="321469"/>
                </a:cubicBezTo>
                <a:cubicBezTo>
                  <a:pt x="263872" y="321469"/>
                  <a:pt x="321469" y="292671"/>
                  <a:pt x="321469" y="257175"/>
                </a:cubicBezTo>
                <a:lnTo>
                  <a:pt x="321469" y="179085"/>
                </a:lnTo>
                <a:lnTo>
                  <a:pt x="225765" y="218532"/>
                </a:lnTo>
                <a:cubicBezTo>
                  <a:pt x="215317" y="222818"/>
                  <a:pt x="204200" y="225028"/>
                  <a:pt x="192881" y="225028"/>
                </a:cubicBezTo>
                <a:cubicBezTo>
                  <a:pt x="181563" y="225028"/>
                  <a:pt x="170445" y="222818"/>
                  <a:pt x="159998" y="218532"/>
                </a:cubicBezTo>
                <a:lnTo>
                  <a:pt x="64294" y="179085"/>
                </a:ln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Text 4"/>
          <p:cNvSpPr/>
          <p:nvPr/>
        </p:nvSpPr>
        <p:spPr>
          <a:xfrm>
            <a:off x="5070157" y="2026923"/>
            <a:ext cx="2047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Education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079682" y="2369823"/>
            <a:ext cx="2028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การเข้าถึงและคุณภาพการศึกษา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8843010" y="2213610"/>
            <a:ext cx="2426970" cy="1493520"/>
          </a:xfrm>
          <a:custGeom>
            <a:avLst/>
            <a:gdLst/>
            <a:ahLst/>
            <a:cxnLst/>
            <a:rect l="l" t="t" r="r" b="b"/>
            <a:pathLst>
              <a:path w="2426970" h="1493520">
                <a:moveTo>
                  <a:pt x="152399" y="0"/>
                </a:moveTo>
                <a:lnTo>
                  <a:pt x="2274571" y="0"/>
                </a:lnTo>
                <a:cubicBezTo>
                  <a:pt x="2358739" y="0"/>
                  <a:pt x="2426970" y="68231"/>
                  <a:pt x="2426970" y="152399"/>
                </a:cubicBezTo>
                <a:lnTo>
                  <a:pt x="2426970" y="1341121"/>
                </a:lnTo>
                <a:cubicBezTo>
                  <a:pt x="2426970" y="1425289"/>
                  <a:pt x="2358739" y="1493520"/>
                  <a:pt x="2274571" y="1493520"/>
                </a:cubicBezTo>
                <a:lnTo>
                  <a:pt x="152399" y="1493520"/>
                </a:lnTo>
                <a:cubicBezTo>
                  <a:pt x="68288" y="1493520"/>
                  <a:pt x="0" y="1425232"/>
                  <a:pt x="0" y="134112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9865519" y="2446023"/>
            <a:ext cx="385763" cy="342900"/>
          </a:xfrm>
          <a:custGeom>
            <a:avLst/>
            <a:gdLst/>
            <a:ahLst/>
            <a:cxnLst/>
            <a:rect l="l" t="t" r="r" b="b"/>
            <a:pathLst>
              <a:path w="385763" h="342900">
                <a:moveTo>
                  <a:pt x="85725" y="42863"/>
                </a:moveTo>
                <a:cubicBezTo>
                  <a:pt x="85725" y="19221"/>
                  <a:pt x="104946" y="0"/>
                  <a:pt x="128588" y="0"/>
                </a:cubicBezTo>
                <a:lnTo>
                  <a:pt x="257175" y="0"/>
                </a:lnTo>
                <a:cubicBezTo>
                  <a:pt x="280816" y="0"/>
                  <a:pt x="300038" y="19221"/>
                  <a:pt x="300038" y="42863"/>
                </a:cubicBezTo>
                <a:lnTo>
                  <a:pt x="300038" y="85725"/>
                </a:lnTo>
                <a:lnTo>
                  <a:pt x="342900" y="85725"/>
                </a:lnTo>
                <a:cubicBezTo>
                  <a:pt x="366541" y="85725"/>
                  <a:pt x="385763" y="104946"/>
                  <a:pt x="385763" y="128588"/>
                </a:cubicBezTo>
                <a:lnTo>
                  <a:pt x="385763" y="300038"/>
                </a:lnTo>
                <a:cubicBezTo>
                  <a:pt x="385763" y="323679"/>
                  <a:pt x="366541" y="342900"/>
                  <a:pt x="342900" y="342900"/>
                </a:cubicBezTo>
                <a:lnTo>
                  <a:pt x="42863" y="342900"/>
                </a:lnTo>
                <a:cubicBezTo>
                  <a:pt x="19221" y="342900"/>
                  <a:pt x="0" y="323679"/>
                  <a:pt x="0" y="300038"/>
                </a:cubicBezTo>
                <a:lnTo>
                  <a:pt x="0" y="128588"/>
                </a:lnTo>
                <a:cubicBezTo>
                  <a:pt x="0" y="104946"/>
                  <a:pt x="19221" y="85725"/>
                  <a:pt x="42863" y="85725"/>
                </a:cubicBezTo>
                <a:lnTo>
                  <a:pt x="85725" y="85725"/>
                </a:lnTo>
                <a:lnTo>
                  <a:pt x="85725" y="42863"/>
                </a:lnTo>
                <a:close/>
                <a:moveTo>
                  <a:pt x="182166" y="235744"/>
                </a:moveTo>
                <a:cubicBezTo>
                  <a:pt x="170311" y="235744"/>
                  <a:pt x="160734" y="245321"/>
                  <a:pt x="160734" y="257175"/>
                </a:cubicBezTo>
                <a:lnTo>
                  <a:pt x="160734" y="310753"/>
                </a:lnTo>
                <a:lnTo>
                  <a:pt x="225028" y="310753"/>
                </a:lnTo>
                <a:lnTo>
                  <a:pt x="225028" y="257175"/>
                </a:lnTo>
                <a:cubicBezTo>
                  <a:pt x="225028" y="245321"/>
                  <a:pt x="215451" y="235744"/>
                  <a:pt x="203597" y="235744"/>
                </a:cubicBezTo>
                <a:lnTo>
                  <a:pt x="182166" y="235744"/>
                </a:lnTo>
                <a:close/>
                <a:moveTo>
                  <a:pt x="85725" y="246459"/>
                </a:moveTo>
                <a:lnTo>
                  <a:pt x="85725" y="225028"/>
                </a:lnTo>
                <a:cubicBezTo>
                  <a:pt x="85725" y="219135"/>
                  <a:pt x="80903" y="214313"/>
                  <a:pt x="75009" y="214313"/>
                </a:cubicBezTo>
                <a:lnTo>
                  <a:pt x="53578" y="214313"/>
                </a:lnTo>
                <a:cubicBezTo>
                  <a:pt x="47685" y="214313"/>
                  <a:pt x="42863" y="219135"/>
                  <a:pt x="42863" y="225028"/>
                </a:cubicBezTo>
                <a:lnTo>
                  <a:pt x="42863" y="246459"/>
                </a:lnTo>
                <a:cubicBezTo>
                  <a:pt x="42863" y="252353"/>
                  <a:pt x="47685" y="257175"/>
                  <a:pt x="53578" y="257175"/>
                </a:cubicBezTo>
                <a:lnTo>
                  <a:pt x="75009" y="257175"/>
                </a:lnTo>
                <a:cubicBezTo>
                  <a:pt x="80903" y="257175"/>
                  <a:pt x="85725" y="252353"/>
                  <a:pt x="85725" y="246459"/>
                </a:cubicBezTo>
                <a:close/>
                <a:moveTo>
                  <a:pt x="75009" y="171450"/>
                </a:moveTo>
                <a:cubicBezTo>
                  <a:pt x="80903" y="171450"/>
                  <a:pt x="85725" y="166628"/>
                  <a:pt x="85725" y="160734"/>
                </a:cubicBezTo>
                <a:lnTo>
                  <a:pt x="85725" y="139303"/>
                </a:lnTo>
                <a:cubicBezTo>
                  <a:pt x="85725" y="133410"/>
                  <a:pt x="80903" y="128588"/>
                  <a:pt x="75009" y="128588"/>
                </a:cubicBezTo>
                <a:lnTo>
                  <a:pt x="53578" y="128588"/>
                </a:lnTo>
                <a:cubicBezTo>
                  <a:pt x="47685" y="128588"/>
                  <a:pt x="42863" y="133410"/>
                  <a:pt x="42863" y="139303"/>
                </a:cubicBezTo>
                <a:lnTo>
                  <a:pt x="42863" y="160734"/>
                </a:lnTo>
                <a:cubicBezTo>
                  <a:pt x="42863" y="166628"/>
                  <a:pt x="47685" y="171450"/>
                  <a:pt x="53578" y="171450"/>
                </a:cubicBezTo>
                <a:lnTo>
                  <a:pt x="75009" y="171450"/>
                </a:lnTo>
                <a:close/>
                <a:moveTo>
                  <a:pt x="342900" y="246459"/>
                </a:moveTo>
                <a:lnTo>
                  <a:pt x="342900" y="225028"/>
                </a:lnTo>
                <a:cubicBezTo>
                  <a:pt x="342900" y="219135"/>
                  <a:pt x="338078" y="214313"/>
                  <a:pt x="332184" y="214313"/>
                </a:cubicBezTo>
                <a:lnTo>
                  <a:pt x="310753" y="214313"/>
                </a:lnTo>
                <a:cubicBezTo>
                  <a:pt x="304860" y="214313"/>
                  <a:pt x="300038" y="219135"/>
                  <a:pt x="300038" y="225028"/>
                </a:cubicBezTo>
                <a:lnTo>
                  <a:pt x="300038" y="246459"/>
                </a:lnTo>
                <a:cubicBezTo>
                  <a:pt x="300038" y="252353"/>
                  <a:pt x="304860" y="257175"/>
                  <a:pt x="310753" y="257175"/>
                </a:cubicBezTo>
                <a:lnTo>
                  <a:pt x="332184" y="257175"/>
                </a:lnTo>
                <a:cubicBezTo>
                  <a:pt x="338078" y="257175"/>
                  <a:pt x="342900" y="252353"/>
                  <a:pt x="342900" y="246459"/>
                </a:cubicBezTo>
                <a:close/>
                <a:moveTo>
                  <a:pt x="332184" y="171450"/>
                </a:moveTo>
                <a:cubicBezTo>
                  <a:pt x="338078" y="171450"/>
                  <a:pt x="342900" y="166628"/>
                  <a:pt x="342900" y="160734"/>
                </a:cubicBezTo>
                <a:lnTo>
                  <a:pt x="342900" y="139303"/>
                </a:lnTo>
                <a:cubicBezTo>
                  <a:pt x="342900" y="133410"/>
                  <a:pt x="338078" y="128588"/>
                  <a:pt x="332184" y="128588"/>
                </a:cubicBezTo>
                <a:lnTo>
                  <a:pt x="310753" y="128588"/>
                </a:lnTo>
                <a:cubicBezTo>
                  <a:pt x="304860" y="128588"/>
                  <a:pt x="300038" y="133410"/>
                  <a:pt x="300038" y="139303"/>
                </a:cubicBezTo>
                <a:lnTo>
                  <a:pt x="300038" y="160734"/>
                </a:lnTo>
                <a:cubicBezTo>
                  <a:pt x="300038" y="166628"/>
                  <a:pt x="304860" y="171450"/>
                  <a:pt x="310753" y="171450"/>
                </a:cubicBezTo>
                <a:lnTo>
                  <a:pt x="332184" y="171450"/>
                </a:lnTo>
                <a:close/>
                <a:moveTo>
                  <a:pt x="176808" y="69652"/>
                </a:moveTo>
                <a:lnTo>
                  <a:pt x="176808" y="91083"/>
                </a:lnTo>
                <a:lnTo>
                  <a:pt x="155377" y="91083"/>
                </a:lnTo>
                <a:cubicBezTo>
                  <a:pt x="149483" y="91083"/>
                  <a:pt x="144661" y="95905"/>
                  <a:pt x="144661" y="101798"/>
                </a:cubicBezTo>
                <a:lnTo>
                  <a:pt x="144661" y="112514"/>
                </a:lnTo>
                <a:cubicBezTo>
                  <a:pt x="144661" y="118408"/>
                  <a:pt x="149483" y="123230"/>
                  <a:pt x="155377" y="123230"/>
                </a:cubicBezTo>
                <a:lnTo>
                  <a:pt x="176808" y="123230"/>
                </a:lnTo>
                <a:lnTo>
                  <a:pt x="176808" y="144661"/>
                </a:lnTo>
                <a:cubicBezTo>
                  <a:pt x="176808" y="150555"/>
                  <a:pt x="181630" y="155377"/>
                  <a:pt x="187523" y="155377"/>
                </a:cubicBezTo>
                <a:lnTo>
                  <a:pt x="198239" y="155377"/>
                </a:lnTo>
                <a:cubicBezTo>
                  <a:pt x="204133" y="155377"/>
                  <a:pt x="208955" y="150555"/>
                  <a:pt x="208955" y="144661"/>
                </a:cubicBezTo>
                <a:lnTo>
                  <a:pt x="208955" y="123230"/>
                </a:lnTo>
                <a:lnTo>
                  <a:pt x="230386" y="123230"/>
                </a:lnTo>
                <a:cubicBezTo>
                  <a:pt x="236280" y="123230"/>
                  <a:pt x="241102" y="118408"/>
                  <a:pt x="241102" y="112514"/>
                </a:cubicBezTo>
                <a:lnTo>
                  <a:pt x="241102" y="101798"/>
                </a:lnTo>
                <a:cubicBezTo>
                  <a:pt x="241102" y="95905"/>
                  <a:pt x="236280" y="91083"/>
                  <a:pt x="230386" y="91083"/>
                </a:cubicBezTo>
                <a:lnTo>
                  <a:pt x="208955" y="91083"/>
                </a:lnTo>
                <a:lnTo>
                  <a:pt x="208955" y="69652"/>
                </a:lnTo>
                <a:cubicBezTo>
                  <a:pt x="208955" y="63758"/>
                  <a:pt x="204133" y="58936"/>
                  <a:pt x="198239" y="58936"/>
                </a:cubicBezTo>
                <a:lnTo>
                  <a:pt x="187523" y="58936"/>
                </a:lnTo>
                <a:cubicBezTo>
                  <a:pt x="181630" y="58936"/>
                  <a:pt x="176808" y="63758"/>
                  <a:pt x="176808" y="69652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0" name="Text 8"/>
          <p:cNvSpPr/>
          <p:nvPr/>
        </p:nvSpPr>
        <p:spPr>
          <a:xfrm>
            <a:off x="9032557" y="2941323"/>
            <a:ext cx="2047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 Care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042082" y="3284223"/>
            <a:ext cx="2028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การเข้าถึงและคุณภาพบริการสุขภาพ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843010" y="3950969"/>
            <a:ext cx="2426970" cy="1493520"/>
          </a:xfrm>
          <a:custGeom>
            <a:avLst/>
            <a:gdLst/>
            <a:ahLst/>
            <a:cxnLst/>
            <a:rect l="l" t="t" r="r" b="b"/>
            <a:pathLst>
              <a:path w="2426970" h="1493520">
                <a:moveTo>
                  <a:pt x="152399" y="0"/>
                </a:moveTo>
                <a:lnTo>
                  <a:pt x="2274571" y="0"/>
                </a:lnTo>
                <a:cubicBezTo>
                  <a:pt x="2358739" y="0"/>
                  <a:pt x="2426970" y="68231"/>
                  <a:pt x="2426970" y="152399"/>
                </a:cubicBezTo>
                <a:lnTo>
                  <a:pt x="2426970" y="1341121"/>
                </a:lnTo>
                <a:cubicBezTo>
                  <a:pt x="2426970" y="1425289"/>
                  <a:pt x="2358739" y="1493520"/>
                  <a:pt x="2274571" y="1493520"/>
                </a:cubicBezTo>
                <a:lnTo>
                  <a:pt x="152399" y="1493520"/>
                </a:lnTo>
                <a:cubicBezTo>
                  <a:pt x="68288" y="1493520"/>
                  <a:pt x="0" y="1425232"/>
                  <a:pt x="0" y="134112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929813" y="4183382"/>
            <a:ext cx="257175" cy="342900"/>
          </a:xfrm>
          <a:custGeom>
            <a:avLst/>
            <a:gdLst/>
            <a:ahLst/>
            <a:cxnLst/>
            <a:rect l="l" t="t" r="r" b="b"/>
            <a:pathLst>
              <a:path w="257175" h="342900">
                <a:moveTo>
                  <a:pt x="42863" y="0"/>
                </a:moveTo>
                <a:cubicBezTo>
                  <a:pt x="19221" y="0"/>
                  <a:pt x="0" y="19221"/>
                  <a:pt x="0" y="42863"/>
                </a:cubicBezTo>
                <a:lnTo>
                  <a:pt x="0" y="300038"/>
                </a:lnTo>
                <a:cubicBezTo>
                  <a:pt x="0" y="323679"/>
                  <a:pt x="19221" y="342900"/>
                  <a:pt x="42863" y="342900"/>
                </a:cubicBezTo>
                <a:lnTo>
                  <a:pt x="214313" y="342900"/>
                </a:lnTo>
                <a:cubicBezTo>
                  <a:pt x="237954" y="342900"/>
                  <a:pt x="257175" y="323679"/>
                  <a:pt x="257175" y="300038"/>
                </a:cubicBezTo>
                <a:lnTo>
                  <a:pt x="257175" y="42863"/>
                </a:lnTo>
                <a:cubicBezTo>
                  <a:pt x="257175" y="19221"/>
                  <a:pt x="237954" y="0"/>
                  <a:pt x="214313" y="0"/>
                </a:cubicBezTo>
                <a:lnTo>
                  <a:pt x="42863" y="0"/>
                </a:lnTo>
                <a:close/>
                <a:moveTo>
                  <a:pt x="117872" y="235744"/>
                </a:moveTo>
                <a:lnTo>
                  <a:pt x="139303" y="235744"/>
                </a:lnTo>
                <a:cubicBezTo>
                  <a:pt x="151157" y="235744"/>
                  <a:pt x="160734" y="245321"/>
                  <a:pt x="160734" y="257175"/>
                </a:cubicBezTo>
                <a:lnTo>
                  <a:pt x="160734" y="310753"/>
                </a:lnTo>
                <a:lnTo>
                  <a:pt x="96441" y="310753"/>
                </a:lnTo>
                <a:lnTo>
                  <a:pt x="96441" y="257175"/>
                </a:lnTo>
                <a:cubicBezTo>
                  <a:pt x="96441" y="245321"/>
                  <a:pt x="106018" y="235744"/>
                  <a:pt x="117872" y="235744"/>
                </a:cubicBezTo>
                <a:close/>
                <a:moveTo>
                  <a:pt x="64294" y="75009"/>
                </a:moveTo>
                <a:cubicBezTo>
                  <a:pt x="64294" y="69116"/>
                  <a:pt x="69116" y="64294"/>
                  <a:pt x="75009" y="64294"/>
                </a:cubicBezTo>
                <a:lnTo>
                  <a:pt x="96441" y="64294"/>
                </a:lnTo>
                <a:cubicBezTo>
                  <a:pt x="102334" y="64294"/>
                  <a:pt x="107156" y="69116"/>
                  <a:pt x="107156" y="75009"/>
                </a:cubicBezTo>
                <a:lnTo>
                  <a:pt x="107156" y="96441"/>
                </a:lnTo>
                <a:cubicBezTo>
                  <a:pt x="107156" y="102334"/>
                  <a:pt x="102334" y="107156"/>
                  <a:pt x="96441" y="107156"/>
                </a:cubicBezTo>
                <a:lnTo>
                  <a:pt x="75009" y="107156"/>
                </a:lnTo>
                <a:cubicBezTo>
                  <a:pt x="69116" y="107156"/>
                  <a:pt x="64294" y="102334"/>
                  <a:pt x="64294" y="96441"/>
                </a:cubicBezTo>
                <a:lnTo>
                  <a:pt x="64294" y="75009"/>
                </a:lnTo>
                <a:close/>
                <a:moveTo>
                  <a:pt x="160734" y="64294"/>
                </a:moveTo>
                <a:lnTo>
                  <a:pt x="182166" y="64294"/>
                </a:lnTo>
                <a:cubicBezTo>
                  <a:pt x="188059" y="64294"/>
                  <a:pt x="192881" y="69116"/>
                  <a:pt x="192881" y="75009"/>
                </a:cubicBezTo>
                <a:lnTo>
                  <a:pt x="192881" y="96441"/>
                </a:lnTo>
                <a:cubicBezTo>
                  <a:pt x="192881" y="102334"/>
                  <a:pt x="188059" y="107156"/>
                  <a:pt x="182166" y="107156"/>
                </a:cubicBezTo>
                <a:lnTo>
                  <a:pt x="160734" y="107156"/>
                </a:lnTo>
                <a:cubicBezTo>
                  <a:pt x="154841" y="107156"/>
                  <a:pt x="150019" y="102334"/>
                  <a:pt x="150019" y="96441"/>
                </a:cubicBezTo>
                <a:lnTo>
                  <a:pt x="150019" y="75009"/>
                </a:lnTo>
                <a:cubicBezTo>
                  <a:pt x="150019" y="69116"/>
                  <a:pt x="154841" y="64294"/>
                  <a:pt x="160734" y="64294"/>
                </a:cubicBezTo>
                <a:close/>
                <a:moveTo>
                  <a:pt x="64294" y="160734"/>
                </a:moveTo>
                <a:cubicBezTo>
                  <a:pt x="64294" y="154841"/>
                  <a:pt x="69116" y="150019"/>
                  <a:pt x="75009" y="150019"/>
                </a:cubicBezTo>
                <a:lnTo>
                  <a:pt x="96441" y="150019"/>
                </a:lnTo>
                <a:cubicBezTo>
                  <a:pt x="102334" y="150019"/>
                  <a:pt x="107156" y="154841"/>
                  <a:pt x="107156" y="160734"/>
                </a:cubicBezTo>
                <a:lnTo>
                  <a:pt x="107156" y="182166"/>
                </a:lnTo>
                <a:cubicBezTo>
                  <a:pt x="107156" y="188059"/>
                  <a:pt x="102334" y="192881"/>
                  <a:pt x="96441" y="192881"/>
                </a:cubicBezTo>
                <a:lnTo>
                  <a:pt x="75009" y="192881"/>
                </a:lnTo>
                <a:cubicBezTo>
                  <a:pt x="69116" y="192881"/>
                  <a:pt x="64294" y="188059"/>
                  <a:pt x="64294" y="182166"/>
                </a:cubicBezTo>
                <a:lnTo>
                  <a:pt x="64294" y="160734"/>
                </a:lnTo>
                <a:close/>
                <a:moveTo>
                  <a:pt x="160734" y="150019"/>
                </a:moveTo>
                <a:lnTo>
                  <a:pt x="182166" y="150019"/>
                </a:lnTo>
                <a:cubicBezTo>
                  <a:pt x="188059" y="150019"/>
                  <a:pt x="192881" y="154841"/>
                  <a:pt x="192881" y="160734"/>
                </a:cubicBezTo>
                <a:lnTo>
                  <a:pt x="192881" y="182166"/>
                </a:lnTo>
                <a:cubicBezTo>
                  <a:pt x="192881" y="188059"/>
                  <a:pt x="188059" y="192881"/>
                  <a:pt x="182166" y="192881"/>
                </a:cubicBezTo>
                <a:lnTo>
                  <a:pt x="160734" y="192881"/>
                </a:lnTo>
                <a:cubicBezTo>
                  <a:pt x="154841" y="192881"/>
                  <a:pt x="150019" y="188059"/>
                  <a:pt x="150019" y="182166"/>
                </a:cubicBezTo>
                <a:lnTo>
                  <a:pt x="150019" y="160734"/>
                </a:lnTo>
                <a:cubicBezTo>
                  <a:pt x="150019" y="154841"/>
                  <a:pt x="154841" y="150019"/>
                  <a:pt x="160734" y="150019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4" name="Text 12"/>
          <p:cNvSpPr/>
          <p:nvPr/>
        </p:nvSpPr>
        <p:spPr>
          <a:xfrm>
            <a:off x="9032557" y="4678682"/>
            <a:ext cx="2047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Neighborhood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042082" y="5021582"/>
            <a:ext cx="2028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สภาพแวดล้อมและชุมชน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18210" y="3950969"/>
            <a:ext cx="2426970" cy="1493520"/>
          </a:xfrm>
          <a:custGeom>
            <a:avLst/>
            <a:gdLst/>
            <a:ahLst/>
            <a:cxnLst/>
            <a:rect l="l" t="t" r="r" b="b"/>
            <a:pathLst>
              <a:path w="2426970" h="1493520">
                <a:moveTo>
                  <a:pt x="152399" y="0"/>
                </a:moveTo>
                <a:lnTo>
                  <a:pt x="2274571" y="0"/>
                </a:lnTo>
                <a:cubicBezTo>
                  <a:pt x="2358739" y="0"/>
                  <a:pt x="2426970" y="68231"/>
                  <a:pt x="2426970" y="152399"/>
                </a:cubicBezTo>
                <a:lnTo>
                  <a:pt x="2426970" y="1341121"/>
                </a:lnTo>
                <a:cubicBezTo>
                  <a:pt x="2426970" y="1425289"/>
                  <a:pt x="2358739" y="1493520"/>
                  <a:pt x="2274571" y="1493520"/>
                </a:cubicBezTo>
                <a:lnTo>
                  <a:pt x="152399" y="1493520"/>
                </a:lnTo>
                <a:cubicBezTo>
                  <a:pt x="68288" y="1493520"/>
                  <a:pt x="0" y="1425232"/>
                  <a:pt x="0" y="134112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1919288" y="4183382"/>
            <a:ext cx="428625" cy="342900"/>
          </a:xfrm>
          <a:custGeom>
            <a:avLst/>
            <a:gdLst/>
            <a:ahLst/>
            <a:cxnLst/>
            <a:rect l="l" t="t" r="r" b="b"/>
            <a:pathLst>
              <a:path w="428625" h="342900">
                <a:moveTo>
                  <a:pt x="214313" y="10716"/>
                </a:moveTo>
                <a:cubicBezTo>
                  <a:pt x="252754" y="10716"/>
                  <a:pt x="283964" y="41925"/>
                  <a:pt x="283964" y="80367"/>
                </a:cubicBezTo>
                <a:cubicBezTo>
                  <a:pt x="283964" y="118809"/>
                  <a:pt x="252754" y="150019"/>
                  <a:pt x="214313" y="150019"/>
                </a:cubicBezTo>
                <a:cubicBezTo>
                  <a:pt x="175871" y="150019"/>
                  <a:pt x="144661" y="118809"/>
                  <a:pt x="144661" y="80367"/>
                </a:cubicBezTo>
                <a:cubicBezTo>
                  <a:pt x="144661" y="41925"/>
                  <a:pt x="175871" y="10716"/>
                  <a:pt x="214313" y="10716"/>
                </a:cubicBezTo>
                <a:close/>
                <a:moveTo>
                  <a:pt x="64294" y="58936"/>
                </a:moveTo>
                <a:cubicBezTo>
                  <a:pt x="90907" y="58936"/>
                  <a:pt x="112514" y="80543"/>
                  <a:pt x="112514" y="107156"/>
                </a:cubicBezTo>
                <a:cubicBezTo>
                  <a:pt x="112514" y="133770"/>
                  <a:pt x="90907" y="155377"/>
                  <a:pt x="64294" y="155377"/>
                </a:cubicBezTo>
                <a:cubicBezTo>
                  <a:pt x="37680" y="155377"/>
                  <a:pt x="16073" y="133770"/>
                  <a:pt x="16073" y="107156"/>
                </a:cubicBezTo>
                <a:cubicBezTo>
                  <a:pt x="16073" y="80543"/>
                  <a:pt x="37680" y="58936"/>
                  <a:pt x="64294" y="58936"/>
                </a:cubicBezTo>
                <a:close/>
                <a:moveTo>
                  <a:pt x="0" y="278606"/>
                </a:moveTo>
                <a:cubicBezTo>
                  <a:pt x="0" y="231257"/>
                  <a:pt x="38375" y="192881"/>
                  <a:pt x="85725" y="192881"/>
                </a:cubicBezTo>
                <a:cubicBezTo>
                  <a:pt x="94298" y="192881"/>
                  <a:pt x="102602" y="194154"/>
                  <a:pt x="110438" y="196498"/>
                </a:cubicBezTo>
                <a:cubicBezTo>
                  <a:pt x="88404" y="221144"/>
                  <a:pt x="75009" y="253692"/>
                  <a:pt x="75009" y="289322"/>
                </a:cubicBezTo>
                <a:lnTo>
                  <a:pt x="75009" y="300038"/>
                </a:lnTo>
                <a:cubicBezTo>
                  <a:pt x="75009" y="307672"/>
                  <a:pt x="76617" y="314905"/>
                  <a:pt x="79497" y="321469"/>
                </a:cubicBezTo>
                <a:lnTo>
                  <a:pt x="21431" y="321469"/>
                </a:lnTo>
                <a:cubicBezTo>
                  <a:pt x="9577" y="321469"/>
                  <a:pt x="0" y="311892"/>
                  <a:pt x="0" y="300038"/>
                </a:cubicBezTo>
                <a:lnTo>
                  <a:pt x="0" y="278606"/>
                </a:lnTo>
                <a:close/>
                <a:moveTo>
                  <a:pt x="349128" y="321469"/>
                </a:moveTo>
                <a:cubicBezTo>
                  <a:pt x="352008" y="314905"/>
                  <a:pt x="353616" y="307672"/>
                  <a:pt x="353616" y="300038"/>
                </a:cubicBezTo>
                <a:lnTo>
                  <a:pt x="353616" y="289322"/>
                </a:lnTo>
                <a:cubicBezTo>
                  <a:pt x="353616" y="253692"/>
                  <a:pt x="340221" y="221144"/>
                  <a:pt x="318187" y="196498"/>
                </a:cubicBezTo>
                <a:cubicBezTo>
                  <a:pt x="326023" y="194154"/>
                  <a:pt x="334328" y="192881"/>
                  <a:pt x="342900" y="192881"/>
                </a:cubicBezTo>
                <a:cubicBezTo>
                  <a:pt x="390250" y="192881"/>
                  <a:pt x="428625" y="231257"/>
                  <a:pt x="428625" y="278606"/>
                </a:cubicBezTo>
                <a:lnTo>
                  <a:pt x="428625" y="300038"/>
                </a:lnTo>
                <a:cubicBezTo>
                  <a:pt x="428625" y="311892"/>
                  <a:pt x="419048" y="321469"/>
                  <a:pt x="407194" y="321469"/>
                </a:cubicBezTo>
                <a:lnTo>
                  <a:pt x="349128" y="321469"/>
                </a:lnTo>
                <a:close/>
                <a:moveTo>
                  <a:pt x="316111" y="107156"/>
                </a:moveTo>
                <a:cubicBezTo>
                  <a:pt x="316111" y="80543"/>
                  <a:pt x="337718" y="58936"/>
                  <a:pt x="364331" y="58936"/>
                </a:cubicBezTo>
                <a:cubicBezTo>
                  <a:pt x="390945" y="58936"/>
                  <a:pt x="412552" y="80543"/>
                  <a:pt x="412552" y="107156"/>
                </a:cubicBezTo>
                <a:cubicBezTo>
                  <a:pt x="412552" y="133770"/>
                  <a:pt x="390945" y="155377"/>
                  <a:pt x="364331" y="155377"/>
                </a:cubicBezTo>
                <a:cubicBezTo>
                  <a:pt x="337718" y="155377"/>
                  <a:pt x="316111" y="133770"/>
                  <a:pt x="316111" y="107156"/>
                </a:cubicBezTo>
                <a:close/>
                <a:moveTo>
                  <a:pt x="107156" y="289322"/>
                </a:moveTo>
                <a:cubicBezTo>
                  <a:pt x="107156" y="230118"/>
                  <a:pt x="155109" y="182166"/>
                  <a:pt x="214313" y="182166"/>
                </a:cubicBezTo>
                <a:cubicBezTo>
                  <a:pt x="273516" y="182166"/>
                  <a:pt x="321469" y="230118"/>
                  <a:pt x="321469" y="289322"/>
                </a:cubicBezTo>
                <a:lnTo>
                  <a:pt x="321469" y="300038"/>
                </a:lnTo>
                <a:cubicBezTo>
                  <a:pt x="321469" y="311892"/>
                  <a:pt x="311892" y="321469"/>
                  <a:pt x="300038" y="321469"/>
                </a:cubicBezTo>
                <a:lnTo>
                  <a:pt x="128588" y="321469"/>
                </a:lnTo>
                <a:cubicBezTo>
                  <a:pt x="116733" y="321469"/>
                  <a:pt x="107156" y="311892"/>
                  <a:pt x="107156" y="300038"/>
                </a:cubicBezTo>
                <a:lnTo>
                  <a:pt x="107156" y="289322"/>
                </a:ln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8" name="Text 16"/>
          <p:cNvSpPr/>
          <p:nvPr/>
        </p:nvSpPr>
        <p:spPr>
          <a:xfrm>
            <a:off x="1107758" y="4678682"/>
            <a:ext cx="2047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Context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17283" y="5021582"/>
            <a:ext cx="2028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บริบททางสังคมและชุมชน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918210" y="2213610"/>
            <a:ext cx="2426970" cy="1493520"/>
          </a:xfrm>
          <a:custGeom>
            <a:avLst/>
            <a:gdLst/>
            <a:ahLst/>
            <a:cxnLst/>
            <a:rect l="l" t="t" r="r" b="b"/>
            <a:pathLst>
              <a:path w="2426970" h="1493520">
                <a:moveTo>
                  <a:pt x="152399" y="0"/>
                </a:moveTo>
                <a:lnTo>
                  <a:pt x="2274571" y="0"/>
                </a:lnTo>
                <a:cubicBezTo>
                  <a:pt x="2358739" y="0"/>
                  <a:pt x="2426970" y="68231"/>
                  <a:pt x="2426970" y="152399"/>
                </a:cubicBezTo>
                <a:lnTo>
                  <a:pt x="2426970" y="1341121"/>
                </a:lnTo>
                <a:cubicBezTo>
                  <a:pt x="2426970" y="1425289"/>
                  <a:pt x="2358739" y="1493520"/>
                  <a:pt x="2274571" y="1493520"/>
                </a:cubicBezTo>
                <a:lnTo>
                  <a:pt x="152399" y="1493520"/>
                </a:lnTo>
                <a:cubicBezTo>
                  <a:pt x="68288" y="1493520"/>
                  <a:pt x="0" y="1425232"/>
                  <a:pt x="0" y="134112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1962150" y="2446023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85725" y="64294"/>
                </a:moveTo>
                <a:lnTo>
                  <a:pt x="85725" y="53578"/>
                </a:lnTo>
                <a:cubicBezTo>
                  <a:pt x="85725" y="23976"/>
                  <a:pt x="143321" y="0"/>
                  <a:pt x="214313" y="0"/>
                </a:cubicBezTo>
                <a:cubicBezTo>
                  <a:pt x="285304" y="0"/>
                  <a:pt x="342900" y="23976"/>
                  <a:pt x="342900" y="53578"/>
                </a:cubicBezTo>
                <a:lnTo>
                  <a:pt x="342900" y="64294"/>
                </a:lnTo>
                <a:cubicBezTo>
                  <a:pt x="342900" y="84787"/>
                  <a:pt x="315240" y="102602"/>
                  <a:pt x="274588" y="111643"/>
                </a:cubicBezTo>
                <a:cubicBezTo>
                  <a:pt x="272981" y="109768"/>
                  <a:pt x="271306" y="107960"/>
                  <a:pt x="269632" y="106286"/>
                </a:cubicBezTo>
                <a:cubicBezTo>
                  <a:pt x="259251" y="96039"/>
                  <a:pt x="245857" y="88270"/>
                  <a:pt x="231859" y="82510"/>
                </a:cubicBezTo>
                <a:cubicBezTo>
                  <a:pt x="203798" y="70790"/>
                  <a:pt x="167231" y="64361"/>
                  <a:pt x="128588" y="64361"/>
                </a:cubicBezTo>
                <a:cubicBezTo>
                  <a:pt x="113920" y="64361"/>
                  <a:pt x="99588" y="65298"/>
                  <a:pt x="85859" y="67107"/>
                </a:cubicBezTo>
                <a:cubicBezTo>
                  <a:pt x="85725" y="66236"/>
                  <a:pt x="85725" y="65298"/>
                  <a:pt x="85725" y="64361"/>
                </a:cubicBezTo>
                <a:close/>
                <a:moveTo>
                  <a:pt x="289322" y="236413"/>
                </a:moveTo>
                <a:lnTo>
                  <a:pt x="289322" y="205472"/>
                </a:lnTo>
                <a:cubicBezTo>
                  <a:pt x="299435" y="202860"/>
                  <a:pt x="308945" y="199779"/>
                  <a:pt x="317584" y="196163"/>
                </a:cubicBezTo>
                <a:cubicBezTo>
                  <a:pt x="326425" y="192479"/>
                  <a:pt x="335064" y="187992"/>
                  <a:pt x="342900" y="182567"/>
                </a:cubicBezTo>
                <a:lnTo>
                  <a:pt x="342900" y="192881"/>
                </a:lnTo>
                <a:cubicBezTo>
                  <a:pt x="342900" y="210830"/>
                  <a:pt x="321804" y="226702"/>
                  <a:pt x="289322" y="236413"/>
                </a:cubicBezTo>
                <a:close/>
                <a:moveTo>
                  <a:pt x="289322" y="172120"/>
                </a:moveTo>
                <a:lnTo>
                  <a:pt x="289322" y="150019"/>
                </a:lnTo>
                <a:cubicBezTo>
                  <a:pt x="289322" y="147005"/>
                  <a:pt x="289054" y="144125"/>
                  <a:pt x="288652" y="141312"/>
                </a:cubicBezTo>
                <a:cubicBezTo>
                  <a:pt x="299033" y="138700"/>
                  <a:pt x="308744" y="135553"/>
                  <a:pt x="317584" y="131802"/>
                </a:cubicBezTo>
                <a:cubicBezTo>
                  <a:pt x="326425" y="128052"/>
                  <a:pt x="335064" y="123632"/>
                  <a:pt x="342900" y="118207"/>
                </a:cubicBezTo>
                <a:lnTo>
                  <a:pt x="342900" y="128521"/>
                </a:lnTo>
                <a:cubicBezTo>
                  <a:pt x="342900" y="146469"/>
                  <a:pt x="321804" y="162342"/>
                  <a:pt x="289322" y="172053"/>
                </a:cubicBezTo>
                <a:close/>
                <a:moveTo>
                  <a:pt x="0" y="160734"/>
                </a:moveTo>
                <a:lnTo>
                  <a:pt x="0" y="150019"/>
                </a:lnTo>
                <a:cubicBezTo>
                  <a:pt x="0" y="120417"/>
                  <a:pt x="57596" y="96441"/>
                  <a:pt x="128588" y="96441"/>
                </a:cubicBezTo>
                <a:cubicBezTo>
                  <a:pt x="199579" y="96441"/>
                  <a:pt x="257175" y="120417"/>
                  <a:pt x="257175" y="150019"/>
                </a:cubicBezTo>
                <a:lnTo>
                  <a:pt x="257175" y="160734"/>
                </a:lnTo>
                <a:cubicBezTo>
                  <a:pt x="257175" y="190336"/>
                  <a:pt x="199579" y="214313"/>
                  <a:pt x="128588" y="214313"/>
                </a:cubicBezTo>
                <a:cubicBezTo>
                  <a:pt x="57596" y="214313"/>
                  <a:pt x="0" y="190336"/>
                  <a:pt x="0" y="160734"/>
                </a:cubicBezTo>
                <a:close/>
                <a:moveTo>
                  <a:pt x="257175" y="225028"/>
                </a:moveTo>
                <a:cubicBezTo>
                  <a:pt x="257175" y="254630"/>
                  <a:pt x="199579" y="278606"/>
                  <a:pt x="128588" y="278606"/>
                </a:cubicBezTo>
                <a:cubicBezTo>
                  <a:pt x="57596" y="278606"/>
                  <a:pt x="0" y="254630"/>
                  <a:pt x="0" y="225028"/>
                </a:cubicBezTo>
                <a:lnTo>
                  <a:pt x="0" y="214714"/>
                </a:lnTo>
                <a:cubicBezTo>
                  <a:pt x="7769" y="220139"/>
                  <a:pt x="16408" y="224559"/>
                  <a:pt x="25316" y="228310"/>
                </a:cubicBezTo>
                <a:cubicBezTo>
                  <a:pt x="53377" y="240030"/>
                  <a:pt x="89944" y="246459"/>
                  <a:pt x="128588" y="246459"/>
                </a:cubicBezTo>
                <a:cubicBezTo>
                  <a:pt x="167231" y="246459"/>
                  <a:pt x="203798" y="239963"/>
                  <a:pt x="231859" y="228310"/>
                </a:cubicBezTo>
                <a:cubicBezTo>
                  <a:pt x="240700" y="224626"/>
                  <a:pt x="249339" y="220139"/>
                  <a:pt x="257175" y="214714"/>
                </a:cubicBezTo>
                <a:lnTo>
                  <a:pt x="257175" y="225028"/>
                </a:lnTo>
                <a:close/>
                <a:moveTo>
                  <a:pt x="257175" y="279008"/>
                </a:moveTo>
                <a:lnTo>
                  <a:pt x="257175" y="289322"/>
                </a:lnTo>
                <a:cubicBezTo>
                  <a:pt x="257175" y="318924"/>
                  <a:pt x="199579" y="342900"/>
                  <a:pt x="128588" y="342900"/>
                </a:cubicBezTo>
                <a:cubicBezTo>
                  <a:pt x="57596" y="342900"/>
                  <a:pt x="0" y="318924"/>
                  <a:pt x="0" y="289322"/>
                </a:cubicBezTo>
                <a:lnTo>
                  <a:pt x="0" y="279008"/>
                </a:lnTo>
                <a:cubicBezTo>
                  <a:pt x="7769" y="284433"/>
                  <a:pt x="16408" y="288853"/>
                  <a:pt x="25316" y="292604"/>
                </a:cubicBezTo>
                <a:cubicBezTo>
                  <a:pt x="53377" y="304324"/>
                  <a:pt x="89944" y="310753"/>
                  <a:pt x="128588" y="310753"/>
                </a:cubicBezTo>
                <a:cubicBezTo>
                  <a:pt x="167231" y="310753"/>
                  <a:pt x="203798" y="304257"/>
                  <a:pt x="231859" y="292604"/>
                </a:cubicBezTo>
                <a:cubicBezTo>
                  <a:pt x="240700" y="288920"/>
                  <a:pt x="249339" y="284433"/>
                  <a:pt x="257175" y="279008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2" name="Text 20"/>
          <p:cNvSpPr/>
          <p:nvPr/>
        </p:nvSpPr>
        <p:spPr>
          <a:xfrm>
            <a:off x="1107758" y="2941323"/>
            <a:ext cx="2047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Economic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17283" y="3284223"/>
            <a:ext cx="2028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เสถียรภาพทางเศรษฐกิจ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1000" y="6214110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25" name="Text 23"/>
          <p:cNvSpPr/>
          <p:nvPr/>
        </p:nvSpPr>
        <p:spPr>
          <a:xfrm>
            <a:off x="381000" y="6446523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Source: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https://www.cdc.gov/public-health-gateway/php/about/social-determinants-of-health.html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334000" y="3067050"/>
            <a:ext cx="1524000" cy="1524000"/>
          </a:xfrm>
          <a:custGeom>
            <a:avLst/>
            <a:gdLst/>
            <a:ahLst/>
            <a:cxnLst/>
            <a:rect l="l" t="t" r="r" b="b"/>
            <a:pathLst>
              <a:path w="1524000" h="1524000">
                <a:moveTo>
                  <a:pt x="762000" y="0"/>
                </a:moveTo>
                <a:lnTo>
                  <a:pt x="762000" y="0"/>
                </a:lnTo>
                <a:cubicBezTo>
                  <a:pt x="1182559" y="0"/>
                  <a:pt x="1524000" y="341441"/>
                  <a:pt x="1524000" y="762000"/>
                </a:cubicBezTo>
                <a:lnTo>
                  <a:pt x="1524000" y="762000"/>
                </a:lnTo>
                <a:cubicBezTo>
                  <a:pt x="1524000" y="1182559"/>
                  <a:pt x="1182559" y="1524000"/>
                  <a:pt x="762000" y="1524000"/>
                </a:cubicBezTo>
                <a:lnTo>
                  <a:pt x="762000" y="1524000"/>
                </a:lnTo>
                <a:cubicBezTo>
                  <a:pt x="341441" y="1524000"/>
                  <a:pt x="0" y="1182559"/>
                  <a:pt x="0" y="762000"/>
                </a:cubicBezTo>
                <a:lnTo>
                  <a:pt x="0" y="762000"/>
                </a:lnTo>
                <a:cubicBezTo>
                  <a:pt x="0" y="341441"/>
                  <a:pt x="341441" y="0"/>
                  <a:pt x="7620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7" name="Text 25"/>
          <p:cNvSpPr/>
          <p:nvPr/>
        </p:nvSpPr>
        <p:spPr>
          <a:xfrm>
            <a:off x="5657255" y="3543300"/>
            <a:ext cx="876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Domains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619155" y="3771900"/>
            <a:ext cx="9525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SDOH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Thailand Context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 SDOH ในบริบทไทย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451610"/>
            <a:ext cx="5551170" cy="1303020"/>
          </a:xfrm>
          <a:custGeom>
            <a:avLst/>
            <a:gdLst/>
            <a:ahLst/>
            <a:cxnLst/>
            <a:rect l="l" t="t" r="r" b="b"/>
            <a:pathLst>
              <a:path w="5551170" h="1303020">
                <a:moveTo>
                  <a:pt x="152401" y="0"/>
                </a:moveTo>
                <a:lnTo>
                  <a:pt x="5398769" y="0"/>
                </a:lnTo>
                <a:cubicBezTo>
                  <a:pt x="5482938" y="0"/>
                  <a:pt x="5551170" y="68232"/>
                  <a:pt x="5551170" y="152401"/>
                </a:cubicBezTo>
                <a:lnTo>
                  <a:pt x="5551170" y="1150619"/>
                </a:lnTo>
                <a:cubicBezTo>
                  <a:pt x="5551170" y="1234788"/>
                  <a:pt x="5482938" y="1303020"/>
                  <a:pt x="5398769" y="1303020"/>
                </a:cubicBezTo>
                <a:lnTo>
                  <a:pt x="152401" y="1303020"/>
                </a:lnTo>
                <a:cubicBezTo>
                  <a:pt x="68289" y="1303020"/>
                  <a:pt x="0" y="1234731"/>
                  <a:pt x="0" y="11506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7220" y="16840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788670" y="185547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142875"/>
                </a:lnTo>
                <a:cubicBezTo>
                  <a:pt x="0" y="156009"/>
                  <a:pt x="10678" y="166688"/>
                  <a:pt x="23812" y="166688"/>
                </a:cubicBezTo>
                <a:lnTo>
                  <a:pt x="166688" y="166688"/>
                </a:lnTo>
                <a:cubicBezTo>
                  <a:pt x="179822" y="166688"/>
                  <a:pt x="190500" y="156009"/>
                  <a:pt x="190500" y="142875"/>
                </a:cubicBezTo>
                <a:lnTo>
                  <a:pt x="190500" y="71438"/>
                </a:lnTo>
                <a:cubicBezTo>
                  <a:pt x="190500" y="58303"/>
                  <a:pt x="179822" y="47625"/>
                  <a:pt x="166688" y="47625"/>
                </a:cubicBezTo>
                <a:lnTo>
                  <a:pt x="26789" y="47625"/>
                </a:lnTo>
                <a:cubicBezTo>
                  <a:pt x="21841" y="47625"/>
                  <a:pt x="17859" y="43644"/>
                  <a:pt x="17859" y="38695"/>
                </a:cubicBezTo>
                <a:cubicBezTo>
                  <a:pt x="17859" y="33747"/>
                  <a:pt x="21841" y="29766"/>
                  <a:pt x="26789" y="29766"/>
                </a:cubicBezTo>
                <a:lnTo>
                  <a:pt x="169664" y="29766"/>
                </a:lnTo>
                <a:cubicBezTo>
                  <a:pt x="174613" y="29766"/>
                  <a:pt x="178594" y="25784"/>
                  <a:pt x="178594" y="20836"/>
                </a:cubicBezTo>
                <a:cubicBezTo>
                  <a:pt x="178594" y="15887"/>
                  <a:pt x="174613" y="11906"/>
                  <a:pt x="169664" y="11906"/>
                </a:cubicBezTo>
                <a:lnTo>
                  <a:pt x="23812" y="11906"/>
                </a:lnTo>
                <a:close/>
                <a:moveTo>
                  <a:pt x="154781" y="95250"/>
                </a:moveTo>
                <a:cubicBezTo>
                  <a:pt x="161352" y="95250"/>
                  <a:pt x="166688" y="100585"/>
                  <a:pt x="166688" y="107156"/>
                </a:cubicBezTo>
                <a:cubicBezTo>
                  <a:pt x="166688" y="113727"/>
                  <a:pt x="161352" y="119063"/>
                  <a:pt x="154781" y="119063"/>
                </a:cubicBezTo>
                <a:cubicBezTo>
                  <a:pt x="148210" y="119063"/>
                  <a:pt x="142875" y="113727"/>
                  <a:pt x="142875" y="107156"/>
                </a:cubicBezTo>
                <a:cubicBezTo>
                  <a:pt x="142875" y="100585"/>
                  <a:pt x="148210" y="95250"/>
                  <a:pt x="154781" y="952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341120" y="1684023"/>
            <a:ext cx="445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รายได้ครัวเรือน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41120" y="2026923"/>
            <a:ext cx="4438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ครัวเรือนรายได้ต่ำมีการเข้าถึงอาหารคุณภาพและบริการสุขภาพจำกัด ส่งผลต่อภาวะโภชนาการและการเจ็บป่วย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810" y="2952751"/>
            <a:ext cx="5551170" cy="1303020"/>
          </a:xfrm>
          <a:custGeom>
            <a:avLst/>
            <a:gdLst/>
            <a:ahLst/>
            <a:cxnLst/>
            <a:rect l="l" t="t" r="r" b="b"/>
            <a:pathLst>
              <a:path w="5551170" h="1303020">
                <a:moveTo>
                  <a:pt x="152401" y="0"/>
                </a:moveTo>
                <a:lnTo>
                  <a:pt x="5398769" y="0"/>
                </a:lnTo>
                <a:cubicBezTo>
                  <a:pt x="5482938" y="0"/>
                  <a:pt x="5551170" y="68232"/>
                  <a:pt x="5551170" y="152401"/>
                </a:cubicBezTo>
                <a:lnTo>
                  <a:pt x="5551170" y="1150619"/>
                </a:lnTo>
                <a:cubicBezTo>
                  <a:pt x="5551170" y="1234788"/>
                  <a:pt x="5482938" y="1303020"/>
                  <a:pt x="5398769" y="1303020"/>
                </a:cubicBezTo>
                <a:lnTo>
                  <a:pt x="152401" y="1303020"/>
                </a:lnTo>
                <a:cubicBezTo>
                  <a:pt x="68289" y="1303020"/>
                  <a:pt x="0" y="1234731"/>
                  <a:pt x="0" y="11506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17220" y="3185159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1" name="Shape 9"/>
          <p:cNvSpPr/>
          <p:nvPr/>
        </p:nvSpPr>
        <p:spPr>
          <a:xfrm>
            <a:off x="776764" y="3356609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7859" y="72851"/>
                </a:moveTo>
                <a:lnTo>
                  <a:pt x="95696" y="104887"/>
                </a:lnTo>
                <a:cubicBezTo>
                  <a:pt x="99343" y="106375"/>
                  <a:pt x="103212" y="107156"/>
                  <a:pt x="107156" y="107156"/>
                </a:cubicBezTo>
                <a:cubicBezTo>
                  <a:pt x="111100" y="107156"/>
                  <a:pt x="114970" y="106375"/>
                  <a:pt x="118616" y="104887"/>
                </a:cubicBezTo>
                <a:lnTo>
                  <a:pt x="208806" y="67754"/>
                </a:lnTo>
                <a:cubicBezTo>
                  <a:pt x="212154" y="66377"/>
                  <a:pt x="214313" y="63140"/>
                  <a:pt x="214313" y="59531"/>
                </a:cubicBezTo>
                <a:cubicBezTo>
                  <a:pt x="214313" y="55922"/>
                  <a:pt x="212154" y="52685"/>
                  <a:pt x="208806" y="51308"/>
                </a:cubicBezTo>
                <a:lnTo>
                  <a:pt x="118616" y="14176"/>
                </a:lnTo>
                <a:cubicBezTo>
                  <a:pt x="114970" y="12688"/>
                  <a:pt x="111100" y="11906"/>
                  <a:pt x="107156" y="11906"/>
                </a:cubicBezTo>
                <a:cubicBezTo>
                  <a:pt x="103212" y="11906"/>
                  <a:pt x="99343" y="12688"/>
                  <a:pt x="95696" y="14176"/>
                </a:cubicBezTo>
                <a:lnTo>
                  <a:pt x="5507" y="51308"/>
                </a:lnTo>
                <a:cubicBezTo>
                  <a:pt x="2158" y="52685"/>
                  <a:pt x="0" y="55922"/>
                  <a:pt x="0" y="59531"/>
                </a:cubicBezTo>
                <a:lnTo>
                  <a:pt x="0" y="169664"/>
                </a:lnTo>
                <a:cubicBezTo>
                  <a:pt x="0" y="174613"/>
                  <a:pt x="3981" y="178594"/>
                  <a:pt x="8930" y="178594"/>
                </a:cubicBezTo>
                <a:cubicBezTo>
                  <a:pt x="13878" y="178594"/>
                  <a:pt x="17859" y="174613"/>
                  <a:pt x="17859" y="169664"/>
                </a:cubicBezTo>
                <a:lnTo>
                  <a:pt x="17859" y="72851"/>
                </a:lnTo>
                <a:close/>
                <a:moveTo>
                  <a:pt x="35719" y="99529"/>
                </a:moveTo>
                <a:lnTo>
                  <a:pt x="35719" y="142875"/>
                </a:lnTo>
                <a:cubicBezTo>
                  <a:pt x="35719" y="162595"/>
                  <a:pt x="67717" y="178594"/>
                  <a:pt x="107156" y="178594"/>
                </a:cubicBezTo>
                <a:cubicBezTo>
                  <a:pt x="146596" y="178594"/>
                  <a:pt x="178594" y="162595"/>
                  <a:pt x="178594" y="142875"/>
                </a:cubicBezTo>
                <a:lnTo>
                  <a:pt x="178594" y="99492"/>
                </a:lnTo>
                <a:lnTo>
                  <a:pt x="125425" y="121407"/>
                </a:lnTo>
                <a:cubicBezTo>
                  <a:pt x="119621" y="123788"/>
                  <a:pt x="113444" y="125016"/>
                  <a:pt x="107156" y="125016"/>
                </a:cubicBezTo>
                <a:cubicBezTo>
                  <a:pt x="100868" y="125016"/>
                  <a:pt x="94692" y="123788"/>
                  <a:pt x="88888" y="121407"/>
                </a:cubicBezTo>
                <a:lnTo>
                  <a:pt x="35719" y="9949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1341120" y="3185159"/>
            <a:ext cx="445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ระดับการศึกษา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341120" y="3528059"/>
            <a:ext cx="4438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การศึกษาส่งผลต่อความรู้ด้านสุขภาพ ความสามารถในการเข้าถึงข้อมูล และการตัดสินใจด้านสุขภาพ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4810" y="4453892"/>
            <a:ext cx="5551170" cy="1303020"/>
          </a:xfrm>
          <a:custGeom>
            <a:avLst/>
            <a:gdLst/>
            <a:ahLst/>
            <a:cxnLst/>
            <a:rect l="l" t="t" r="r" b="b"/>
            <a:pathLst>
              <a:path w="5551170" h="1303020">
                <a:moveTo>
                  <a:pt x="152401" y="0"/>
                </a:moveTo>
                <a:lnTo>
                  <a:pt x="5398769" y="0"/>
                </a:lnTo>
                <a:cubicBezTo>
                  <a:pt x="5482938" y="0"/>
                  <a:pt x="5551170" y="68232"/>
                  <a:pt x="5551170" y="152401"/>
                </a:cubicBezTo>
                <a:lnTo>
                  <a:pt x="5551170" y="1150619"/>
                </a:lnTo>
                <a:cubicBezTo>
                  <a:pt x="5551170" y="1234788"/>
                  <a:pt x="5482938" y="1303020"/>
                  <a:pt x="5398769" y="1303020"/>
                </a:cubicBezTo>
                <a:lnTo>
                  <a:pt x="152401" y="1303020"/>
                </a:lnTo>
                <a:cubicBezTo>
                  <a:pt x="68289" y="1303020"/>
                  <a:pt x="0" y="1234731"/>
                  <a:pt x="0" y="11506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17220" y="46863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6" name="Shape 14"/>
          <p:cNvSpPr/>
          <p:nvPr/>
        </p:nvSpPr>
        <p:spPr>
          <a:xfrm>
            <a:off x="788670" y="48577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3361" y="3200"/>
                </a:moveTo>
                <a:cubicBezTo>
                  <a:pt x="98785" y="-1042"/>
                  <a:pt x="91715" y="-1042"/>
                  <a:pt x="87176" y="3200"/>
                </a:cubicBezTo>
                <a:lnTo>
                  <a:pt x="3832" y="80590"/>
                </a:lnTo>
                <a:cubicBezTo>
                  <a:pt x="260" y="83939"/>
                  <a:pt x="-930" y="89111"/>
                  <a:pt x="856" y="93650"/>
                </a:cubicBezTo>
                <a:cubicBezTo>
                  <a:pt x="2642" y="98189"/>
                  <a:pt x="6995" y="101203"/>
                  <a:pt x="11906" y="101203"/>
                </a:cubicBezTo>
                <a:lnTo>
                  <a:pt x="17859" y="101203"/>
                </a:lnTo>
                <a:lnTo>
                  <a:pt x="17859" y="166688"/>
                </a:lnTo>
                <a:cubicBezTo>
                  <a:pt x="17859" y="179822"/>
                  <a:pt x="28538" y="190500"/>
                  <a:pt x="41672" y="190500"/>
                </a:cubicBezTo>
                <a:lnTo>
                  <a:pt x="148828" y="190500"/>
                </a:lnTo>
                <a:cubicBezTo>
                  <a:pt x="161962" y="190500"/>
                  <a:pt x="172641" y="179822"/>
                  <a:pt x="172641" y="166688"/>
                </a:cubicBezTo>
                <a:lnTo>
                  <a:pt x="172641" y="101203"/>
                </a:lnTo>
                <a:lnTo>
                  <a:pt x="178594" y="101203"/>
                </a:lnTo>
                <a:cubicBezTo>
                  <a:pt x="183505" y="101203"/>
                  <a:pt x="187896" y="98189"/>
                  <a:pt x="189681" y="93650"/>
                </a:cubicBezTo>
                <a:cubicBezTo>
                  <a:pt x="191467" y="89111"/>
                  <a:pt x="190277" y="83902"/>
                  <a:pt x="186705" y="80590"/>
                </a:cubicBezTo>
                <a:lnTo>
                  <a:pt x="103361" y="3200"/>
                </a:lnTo>
                <a:close/>
                <a:moveTo>
                  <a:pt x="89297" y="119063"/>
                </a:moveTo>
                <a:lnTo>
                  <a:pt x="101203" y="119063"/>
                </a:lnTo>
                <a:cubicBezTo>
                  <a:pt x="111063" y="119063"/>
                  <a:pt x="119063" y="127062"/>
                  <a:pt x="119063" y="136922"/>
                </a:cubicBezTo>
                <a:lnTo>
                  <a:pt x="119063" y="172641"/>
                </a:lnTo>
                <a:lnTo>
                  <a:pt x="71438" y="172641"/>
                </a:lnTo>
                <a:lnTo>
                  <a:pt x="71438" y="136922"/>
                </a:lnTo>
                <a:cubicBezTo>
                  <a:pt x="71438" y="127062"/>
                  <a:pt x="79437" y="119063"/>
                  <a:pt x="89297" y="1190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1341120" y="4686300"/>
            <a:ext cx="445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ที่อยู่อาศัยและสภาพแวดล้อม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341120" y="5029200"/>
            <a:ext cx="4438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คุณภาพที่อยู่อาศัย การเข้าถึงน้ำสะอาด สุขาภิบาล และความปลอดภัยในชุมชน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52210" y="1451610"/>
            <a:ext cx="5551170" cy="1303020"/>
          </a:xfrm>
          <a:custGeom>
            <a:avLst/>
            <a:gdLst/>
            <a:ahLst/>
            <a:cxnLst/>
            <a:rect l="l" t="t" r="r" b="b"/>
            <a:pathLst>
              <a:path w="5551170" h="1303020">
                <a:moveTo>
                  <a:pt x="152401" y="0"/>
                </a:moveTo>
                <a:lnTo>
                  <a:pt x="5398769" y="0"/>
                </a:lnTo>
                <a:cubicBezTo>
                  <a:pt x="5482938" y="0"/>
                  <a:pt x="5551170" y="68232"/>
                  <a:pt x="5551170" y="152401"/>
                </a:cubicBezTo>
                <a:lnTo>
                  <a:pt x="5551170" y="1150619"/>
                </a:lnTo>
                <a:cubicBezTo>
                  <a:pt x="5551170" y="1234788"/>
                  <a:pt x="5482938" y="1303020"/>
                  <a:pt x="5398769" y="1303020"/>
                </a:cubicBezTo>
                <a:lnTo>
                  <a:pt x="152401" y="1303020"/>
                </a:lnTo>
                <a:cubicBezTo>
                  <a:pt x="68289" y="1303020"/>
                  <a:pt x="0" y="1234731"/>
                  <a:pt x="0" y="11506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484620" y="16840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1" name="Shape 19"/>
          <p:cNvSpPr/>
          <p:nvPr/>
        </p:nvSpPr>
        <p:spPr>
          <a:xfrm>
            <a:off x="6644164" y="1855473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47625" y="23812"/>
                </a:moveTo>
                <a:cubicBezTo>
                  <a:pt x="47625" y="10678"/>
                  <a:pt x="58303" y="0"/>
                  <a:pt x="71438" y="0"/>
                </a:cubicBezTo>
                <a:lnTo>
                  <a:pt x="142875" y="0"/>
                </a:lnTo>
                <a:cubicBezTo>
                  <a:pt x="156009" y="0"/>
                  <a:pt x="166688" y="10678"/>
                  <a:pt x="166688" y="23812"/>
                </a:cubicBezTo>
                <a:lnTo>
                  <a:pt x="166688" y="47625"/>
                </a:lnTo>
                <a:lnTo>
                  <a:pt x="190500" y="47625"/>
                </a:lnTo>
                <a:cubicBezTo>
                  <a:pt x="203634" y="47625"/>
                  <a:pt x="214313" y="58303"/>
                  <a:pt x="214313" y="71438"/>
                </a:cubicBezTo>
                <a:lnTo>
                  <a:pt x="214313" y="166688"/>
                </a:lnTo>
                <a:cubicBezTo>
                  <a:pt x="214313" y="179822"/>
                  <a:pt x="203634" y="190500"/>
                  <a:pt x="190500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71438"/>
                </a:lnTo>
                <a:cubicBezTo>
                  <a:pt x="0" y="58303"/>
                  <a:pt x="10678" y="47625"/>
                  <a:pt x="23812" y="47625"/>
                </a:cubicBezTo>
                <a:lnTo>
                  <a:pt x="47625" y="47625"/>
                </a:lnTo>
                <a:lnTo>
                  <a:pt x="47625" y="23812"/>
                </a:lnTo>
                <a:close/>
                <a:moveTo>
                  <a:pt x="101203" y="130969"/>
                </a:moveTo>
                <a:cubicBezTo>
                  <a:pt x="94617" y="130969"/>
                  <a:pt x="89297" y="136289"/>
                  <a:pt x="89297" y="142875"/>
                </a:cubicBezTo>
                <a:lnTo>
                  <a:pt x="89297" y="172641"/>
                </a:lnTo>
                <a:lnTo>
                  <a:pt x="125016" y="172641"/>
                </a:lnTo>
                <a:lnTo>
                  <a:pt x="125016" y="142875"/>
                </a:lnTo>
                <a:cubicBezTo>
                  <a:pt x="125016" y="136289"/>
                  <a:pt x="119695" y="130969"/>
                  <a:pt x="113109" y="130969"/>
                </a:cubicBezTo>
                <a:lnTo>
                  <a:pt x="101203" y="130969"/>
                </a:lnTo>
                <a:close/>
                <a:moveTo>
                  <a:pt x="47625" y="136922"/>
                </a:moveTo>
                <a:lnTo>
                  <a:pt x="47625" y="125016"/>
                </a:lnTo>
                <a:cubicBezTo>
                  <a:pt x="47625" y="121741"/>
                  <a:pt x="44946" y="119063"/>
                  <a:pt x="41672" y="119063"/>
                </a:cubicBezTo>
                <a:lnTo>
                  <a:pt x="29766" y="119063"/>
                </a:lnTo>
                <a:cubicBezTo>
                  <a:pt x="26491" y="119063"/>
                  <a:pt x="23812" y="121741"/>
                  <a:pt x="23812" y="125016"/>
                </a:cubicBezTo>
                <a:lnTo>
                  <a:pt x="23812" y="136922"/>
                </a:lnTo>
                <a:cubicBezTo>
                  <a:pt x="23812" y="140196"/>
                  <a:pt x="26491" y="142875"/>
                  <a:pt x="29766" y="142875"/>
                </a:cubicBezTo>
                <a:lnTo>
                  <a:pt x="41672" y="142875"/>
                </a:lnTo>
                <a:cubicBezTo>
                  <a:pt x="44946" y="142875"/>
                  <a:pt x="47625" y="140196"/>
                  <a:pt x="47625" y="136922"/>
                </a:cubicBezTo>
                <a:close/>
                <a:moveTo>
                  <a:pt x="41672" y="95250"/>
                </a:moveTo>
                <a:cubicBezTo>
                  <a:pt x="44946" y="95250"/>
                  <a:pt x="47625" y="92571"/>
                  <a:pt x="47625" y="89297"/>
                </a:cubicBezTo>
                <a:lnTo>
                  <a:pt x="47625" y="77391"/>
                </a:lnTo>
                <a:cubicBezTo>
                  <a:pt x="47625" y="74116"/>
                  <a:pt x="44946" y="71438"/>
                  <a:pt x="41672" y="71438"/>
                </a:cubicBezTo>
                <a:lnTo>
                  <a:pt x="29766" y="71438"/>
                </a:lnTo>
                <a:cubicBezTo>
                  <a:pt x="26491" y="71438"/>
                  <a:pt x="23812" y="74116"/>
                  <a:pt x="23812" y="77391"/>
                </a:cubicBezTo>
                <a:lnTo>
                  <a:pt x="23812" y="89297"/>
                </a:lnTo>
                <a:cubicBezTo>
                  <a:pt x="23812" y="92571"/>
                  <a:pt x="26491" y="95250"/>
                  <a:pt x="29766" y="95250"/>
                </a:cubicBezTo>
                <a:lnTo>
                  <a:pt x="41672" y="95250"/>
                </a:lnTo>
                <a:close/>
                <a:moveTo>
                  <a:pt x="190500" y="136922"/>
                </a:moveTo>
                <a:lnTo>
                  <a:pt x="190500" y="125016"/>
                </a:lnTo>
                <a:cubicBezTo>
                  <a:pt x="190500" y="121741"/>
                  <a:pt x="187821" y="119063"/>
                  <a:pt x="184547" y="119063"/>
                </a:cubicBezTo>
                <a:lnTo>
                  <a:pt x="172641" y="119063"/>
                </a:lnTo>
                <a:cubicBezTo>
                  <a:pt x="169366" y="119063"/>
                  <a:pt x="166688" y="121741"/>
                  <a:pt x="166688" y="125016"/>
                </a:cubicBezTo>
                <a:lnTo>
                  <a:pt x="166688" y="136922"/>
                </a:lnTo>
                <a:cubicBezTo>
                  <a:pt x="166688" y="140196"/>
                  <a:pt x="169366" y="142875"/>
                  <a:pt x="172641" y="142875"/>
                </a:cubicBezTo>
                <a:lnTo>
                  <a:pt x="184547" y="142875"/>
                </a:lnTo>
                <a:cubicBezTo>
                  <a:pt x="187821" y="142875"/>
                  <a:pt x="190500" y="140196"/>
                  <a:pt x="190500" y="136922"/>
                </a:cubicBezTo>
                <a:close/>
                <a:moveTo>
                  <a:pt x="184547" y="95250"/>
                </a:moveTo>
                <a:cubicBezTo>
                  <a:pt x="187821" y="95250"/>
                  <a:pt x="190500" y="92571"/>
                  <a:pt x="190500" y="89297"/>
                </a:cubicBezTo>
                <a:lnTo>
                  <a:pt x="190500" y="77391"/>
                </a:lnTo>
                <a:cubicBezTo>
                  <a:pt x="190500" y="74116"/>
                  <a:pt x="187821" y="71438"/>
                  <a:pt x="184547" y="71438"/>
                </a:cubicBezTo>
                <a:lnTo>
                  <a:pt x="172641" y="71438"/>
                </a:lnTo>
                <a:cubicBezTo>
                  <a:pt x="169366" y="71438"/>
                  <a:pt x="166688" y="74116"/>
                  <a:pt x="166688" y="77391"/>
                </a:cubicBezTo>
                <a:lnTo>
                  <a:pt x="166688" y="89297"/>
                </a:lnTo>
                <a:cubicBezTo>
                  <a:pt x="166688" y="92571"/>
                  <a:pt x="169366" y="95250"/>
                  <a:pt x="172641" y="95250"/>
                </a:cubicBezTo>
                <a:lnTo>
                  <a:pt x="184547" y="95250"/>
                </a:lnTo>
                <a:close/>
                <a:moveTo>
                  <a:pt x="98227" y="38695"/>
                </a:moveTo>
                <a:lnTo>
                  <a:pt x="98227" y="50602"/>
                </a:lnTo>
                <a:lnTo>
                  <a:pt x="86320" y="50602"/>
                </a:lnTo>
                <a:cubicBezTo>
                  <a:pt x="83046" y="50602"/>
                  <a:pt x="80367" y="53280"/>
                  <a:pt x="80367" y="56555"/>
                </a:cubicBezTo>
                <a:lnTo>
                  <a:pt x="80367" y="62508"/>
                </a:lnTo>
                <a:cubicBezTo>
                  <a:pt x="80367" y="65782"/>
                  <a:pt x="83046" y="68461"/>
                  <a:pt x="86320" y="68461"/>
                </a:cubicBezTo>
                <a:lnTo>
                  <a:pt x="98227" y="68461"/>
                </a:lnTo>
                <a:lnTo>
                  <a:pt x="98227" y="80367"/>
                </a:lnTo>
                <a:cubicBezTo>
                  <a:pt x="98227" y="83641"/>
                  <a:pt x="100905" y="86320"/>
                  <a:pt x="104180" y="86320"/>
                </a:cubicBezTo>
                <a:lnTo>
                  <a:pt x="110133" y="86320"/>
                </a:lnTo>
                <a:cubicBezTo>
                  <a:pt x="113407" y="86320"/>
                  <a:pt x="116086" y="83641"/>
                  <a:pt x="116086" y="80367"/>
                </a:cubicBezTo>
                <a:lnTo>
                  <a:pt x="116086" y="68461"/>
                </a:lnTo>
                <a:lnTo>
                  <a:pt x="127992" y="68461"/>
                </a:lnTo>
                <a:cubicBezTo>
                  <a:pt x="131266" y="68461"/>
                  <a:pt x="133945" y="65782"/>
                  <a:pt x="133945" y="62508"/>
                </a:cubicBezTo>
                <a:lnTo>
                  <a:pt x="133945" y="56555"/>
                </a:lnTo>
                <a:cubicBezTo>
                  <a:pt x="133945" y="53280"/>
                  <a:pt x="131266" y="50602"/>
                  <a:pt x="127992" y="50602"/>
                </a:cubicBezTo>
                <a:lnTo>
                  <a:pt x="116086" y="50602"/>
                </a:lnTo>
                <a:lnTo>
                  <a:pt x="116086" y="38695"/>
                </a:lnTo>
                <a:cubicBezTo>
                  <a:pt x="116086" y="35421"/>
                  <a:pt x="113407" y="32742"/>
                  <a:pt x="110133" y="32742"/>
                </a:cubicBezTo>
                <a:lnTo>
                  <a:pt x="104180" y="32742"/>
                </a:lnTo>
                <a:cubicBezTo>
                  <a:pt x="100905" y="32742"/>
                  <a:pt x="98227" y="35421"/>
                  <a:pt x="98227" y="3869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7208520" y="1684023"/>
            <a:ext cx="445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การเข้าถึงบริการสาธารณสุข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208520" y="2026923"/>
            <a:ext cx="4438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ระยะทางถึงหน่วยบริการ ค่าใช้จ่ายที่แอบแฝง ความพร้อมของบุคลากรและอุปกรณ์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252210" y="2952751"/>
            <a:ext cx="5551170" cy="1303020"/>
          </a:xfrm>
          <a:custGeom>
            <a:avLst/>
            <a:gdLst/>
            <a:ahLst/>
            <a:cxnLst/>
            <a:rect l="l" t="t" r="r" b="b"/>
            <a:pathLst>
              <a:path w="5551170" h="1303020">
                <a:moveTo>
                  <a:pt x="152401" y="0"/>
                </a:moveTo>
                <a:lnTo>
                  <a:pt x="5398769" y="0"/>
                </a:lnTo>
                <a:cubicBezTo>
                  <a:pt x="5482938" y="0"/>
                  <a:pt x="5551170" y="68232"/>
                  <a:pt x="5551170" y="152401"/>
                </a:cubicBezTo>
                <a:lnTo>
                  <a:pt x="5551170" y="1150619"/>
                </a:lnTo>
                <a:cubicBezTo>
                  <a:pt x="5551170" y="1234788"/>
                  <a:pt x="5482938" y="1303020"/>
                  <a:pt x="5398769" y="1303020"/>
                </a:cubicBezTo>
                <a:lnTo>
                  <a:pt x="152401" y="1303020"/>
                </a:lnTo>
                <a:cubicBezTo>
                  <a:pt x="68289" y="1303020"/>
                  <a:pt x="0" y="1234731"/>
                  <a:pt x="0" y="115061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484620" y="3185159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6" name="Shape 24"/>
          <p:cNvSpPr/>
          <p:nvPr/>
        </p:nvSpPr>
        <p:spPr>
          <a:xfrm>
            <a:off x="6632257" y="3356609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7208520" y="3185159"/>
            <a:ext cx="445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ความสัมพันธ์ในชุมชน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208520" y="3528059"/>
            <a:ext cx="4438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เครือข่ายครอบครัวและชุมชน การสนับสนุนทางสังคม ความเชื่อและวัฒนธรรมท้องถิ่น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52210" y="4453892"/>
            <a:ext cx="5551170" cy="1226820"/>
          </a:xfrm>
          <a:custGeom>
            <a:avLst/>
            <a:gdLst/>
            <a:ahLst/>
            <a:cxnLst/>
            <a:rect l="l" t="t" r="r" b="b"/>
            <a:pathLst>
              <a:path w="5551170" h="1226820">
                <a:moveTo>
                  <a:pt x="152396" y="0"/>
                </a:moveTo>
                <a:lnTo>
                  <a:pt x="5398774" y="0"/>
                </a:lnTo>
                <a:cubicBezTo>
                  <a:pt x="5482940" y="0"/>
                  <a:pt x="5551170" y="68230"/>
                  <a:pt x="5551170" y="152396"/>
                </a:cubicBezTo>
                <a:lnTo>
                  <a:pt x="5551170" y="1074424"/>
                </a:lnTo>
                <a:cubicBezTo>
                  <a:pt x="5551170" y="1158590"/>
                  <a:pt x="5482940" y="1226820"/>
                  <a:pt x="5398774" y="1226820"/>
                </a:cubicBezTo>
                <a:lnTo>
                  <a:pt x="152396" y="1226820"/>
                </a:lnTo>
                <a:cubicBezTo>
                  <a:pt x="68286" y="1226820"/>
                  <a:pt x="0" y="1158534"/>
                  <a:pt x="0" y="1074424"/>
                </a:cubicBezTo>
                <a:lnTo>
                  <a:pt x="0" y="152396"/>
                </a:lnTo>
                <a:cubicBezTo>
                  <a:pt x="0" y="68286"/>
                  <a:pt x="68286" y="0"/>
                  <a:pt x="152396" y="0"/>
                </a:cubicBezTo>
                <a:close/>
              </a:path>
            </a:pathLst>
          </a:custGeom>
          <a:solidFill>
            <a:srgbClr val="1D1D1D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6534626" y="49244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1" name="Text 29"/>
          <p:cNvSpPr/>
          <p:nvPr/>
        </p:nvSpPr>
        <p:spPr>
          <a:xfrm>
            <a:off x="6950273" y="4686300"/>
            <a:ext cx="4714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Insight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950273" y="4991100"/>
            <a:ext cx="4705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SDOH ในบริบทไทยมีความซับซ้อนและเชื่อมโยงกัน ต้องวิเคราะห์เฉพาะกลุ่มเป้าหมาย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WHO Health System Framework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ปัจจัยระบบสุขภาพ: WHO Building Blocks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908810"/>
            <a:ext cx="1769745" cy="1569720"/>
          </a:xfrm>
          <a:custGeom>
            <a:avLst/>
            <a:gdLst/>
            <a:ahLst/>
            <a:cxnLst/>
            <a:rect l="l" t="t" r="r" b="b"/>
            <a:pathLst>
              <a:path w="1769745" h="1569720">
                <a:moveTo>
                  <a:pt x="114307" y="0"/>
                </a:moveTo>
                <a:lnTo>
                  <a:pt x="1655438" y="0"/>
                </a:lnTo>
                <a:cubicBezTo>
                  <a:pt x="1718526" y="0"/>
                  <a:pt x="1769745" y="51219"/>
                  <a:pt x="1769745" y="114307"/>
                </a:cubicBezTo>
                <a:lnTo>
                  <a:pt x="1769745" y="1455413"/>
                </a:lnTo>
                <a:cubicBezTo>
                  <a:pt x="1769745" y="1518501"/>
                  <a:pt x="1718526" y="1569720"/>
                  <a:pt x="1655438" y="1569720"/>
                </a:cubicBezTo>
                <a:lnTo>
                  <a:pt x="114307" y="1569720"/>
                </a:lnTo>
                <a:cubicBezTo>
                  <a:pt x="51219" y="1569720"/>
                  <a:pt x="0" y="1518501"/>
                  <a:pt x="0" y="145541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03221" y="21031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1162764" y="2274573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89297" y="8930"/>
                </a:moveTo>
                <a:cubicBezTo>
                  <a:pt x="89297" y="3981"/>
                  <a:pt x="93278" y="0"/>
                  <a:pt x="98227" y="0"/>
                </a:cubicBezTo>
                <a:lnTo>
                  <a:pt x="116086" y="0"/>
                </a:lnTo>
                <a:cubicBezTo>
                  <a:pt x="121034" y="0"/>
                  <a:pt x="125016" y="3981"/>
                  <a:pt x="125016" y="8930"/>
                </a:cubicBezTo>
                <a:lnTo>
                  <a:pt x="125016" y="29766"/>
                </a:lnTo>
                <a:lnTo>
                  <a:pt x="145852" y="29766"/>
                </a:lnTo>
                <a:cubicBezTo>
                  <a:pt x="150800" y="29766"/>
                  <a:pt x="154781" y="33747"/>
                  <a:pt x="154781" y="38695"/>
                </a:cubicBezTo>
                <a:lnTo>
                  <a:pt x="154781" y="56555"/>
                </a:lnTo>
                <a:cubicBezTo>
                  <a:pt x="154781" y="61503"/>
                  <a:pt x="150800" y="65484"/>
                  <a:pt x="145852" y="65484"/>
                </a:cubicBezTo>
                <a:lnTo>
                  <a:pt x="125016" y="65484"/>
                </a:lnTo>
                <a:lnTo>
                  <a:pt x="125016" y="86320"/>
                </a:lnTo>
                <a:cubicBezTo>
                  <a:pt x="125016" y="91269"/>
                  <a:pt x="121034" y="95250"/>
                  <a:pt x="116086" y="95250"/>
                </a:cubicBezTo>
                <a:lnTo>
                  <a:pt x="98227" y="95250"/>
                </a:lnTo>
                <a:cubicBezTo>
                  <a:pt x="93278" y="95250"/>
                  <a:pt x="89297" y="91269"/>
                  <a:pt x="89297" y="86320"/>
                </a:cubicBezTo>
                <a:lnTo>
                  <a:pt x="89297" y="65484"/>
                </a:lnTo>
                <a:lnTo>
                  <a:pt x="68461" y="65484"/>
                </a:lnTo>
                <a:cubicBezTo>
                  <a:pt x="63512" y="65484"/>
                  <a:pt x="59531" y="61503"/>
                  <a:pt x="59531" y="56555"/>
                </a:cubicBezTo>
                <a:lnTo>
                  <a:pt x="59531" y="38695"/>
                </a:lnTo>
                <a:cubicBezTo>
                  <a:pt x="59531" y="33747"/>
                  <a:pt x="63512" y="29766"/>
                  <a:pt x="68461" y="29766"/>
                </a:cubicBezTo>
                <a:lnTo>
                  <a:pt x="89297" y="29766"/>
                </a:lnTo>
                <a:lnTo>
                  <a:pt x="89297" y="8930"/>
                </a:lnTo>
                <a:close/>
                <a:moveTo>
                  <a:pt x="24817" y="142875"/>
                </a:moveTo>
                <a:lnTo>
                  <a:pt x="40630" y="127062"/>
                </a:lnTo>
                <a:cubicBezTo>
                  <a:pt x="49560" y="118132"/>
                  <a:pt x="61689" y="113109"/>
                  <a:pt x="74302" y="113109"/>
                </a:cubicBezTo>
                <a:lnTo>
                  <a:pt x="130969" y="113109"/>
                </a:lnTo>
                <a:cubicBezTo>
                  <a:pt x="137554" y="113109"/>
                  <a:pt x="142875" y="118430"/>
                  <a:pt x="142875" y="125016"/>
                </a:cubicBezTo>
                <a:cubicBezTo>
                  <a:pt x="142875" y="131601"/>
                  <a:pt x="137554" y="136922"/>
                  <a:pt x="130969" y="136922"/>
                </a:cubicBezTo>
                <a:lnTo>
                  <a:pt x="104180" y="136922"/>
                </a:lnTo>
                <a:cubicBezTo>
                  <a:pt x="99231" y="136922"/>
                  <a:pt x="95250" y="140903"/>
                  <a:pt x="95250" y="145852"/>
                </a:cubicBezTo>
                <a:cubicBezTo>
                  <a:pt x="95250" y="150800"/>
                  <a:pt x="99231" y="154781"/>
                  <a:pt x="104180" y="154781"/>
                </a:cubicBezTo>
                <a:lnTo>
                  <a:pt x="146075" y="154781"/>
                </a:lnTo>
                <a:lnTo>
                  <a:pt x="190612" y="121965"/>
                </a:lnTo>
                <a:cubicBezTo>
                  <a:pt x="197234" y="117091"/>
                  <a:pt x="206536" y="118504"/>
                  <a:pt x="211410" y="125127"/>
                </a:cubicBezTo>
                <a:cubicBezTo>
                  <a:pt x="216284" y="131750"/>
                  <a:pt x="214871" y="141052"/>
                  <a:pt x="208248" y="145926"/>
                </a:cubicBezTo>
                <a:lnTo>
                  <a:pt x="161144" y="180640"/>
                </a:lnTo>
                <a:cubicBezTo>
                  <a:pt x="152437" y="187040"/>
                  <a:pt x="141945" y="190500"/>
                  <a:pt x="131118" y="190500"/>
                </a:cubicBezTo>
                <a:lnTo>
                  <a:pt x="11906" y="190500"/>
                </a:lnTo>
                <a:cubicBezTo>
                  <a:pt x="5321" y="190500"/>
                  <a:pt x="0" y="185179"/>
                  <a:pt x="0" y="178594"/>
                </a:cubicBezTo>
                <a:lnTo>
                  <a:pt x="0" y="154781"/>
                </a:lnTo>
                <a:cubicBezTo>
                  <a:pt x="0" y="148196"/>
                  <a:pt x="5321" y="142875"/>
                  <a:pt x="11906" y="142875"/>
                </a:cubicBezTo>
                <a:lnTo>
                  <a:pt x="24817" y="14287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541020" y="2788923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Service Delivery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45782" y="3093723"/>
            <a:ext cx="1447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การให้บริการ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315170" y="1908810"/>
            <a:ext cx="1769745" cy="1569720"/>
          </a:xfrm>
          <a:custGeom>
            <a:avLst/>
            <a:gdLst/>
            <a:ahLst/>
            <a:cxnLst/>
            <a:rect l="l" t="t" r="r" b="b"/>
            <a:pathLst>
              <a:path w="1769745" h="1569720">
                <a:moveTo>
                  <a:pt x="114307" y="0"/>
                </a:moveTo>
                <a:lnTo>
                  <a:pt x="1655438" y="0"/>
                </a:lnTo>
                <a:cubicBezTo>
                  <a:pt x="1718526" y="0"/>
                  <a:pt x="1769745" y="51219"/>
                  <a:pt x="1769745" y="114307"/>
                </a:cubicBezTo>
                <a:lnTo>
                  <a:pt x="1769745" y="1455413"/>
                </a:lnTo>
                <a:cubicBezTo>
                  <a:pt x="1769745" y="1518501"/>
                  <a:pt x="1718526" y="1569720"/>
                  <a:pt x="1655438" y="1569720"/>
                </a:cubicBezTo>
                <a:lnTo>
                  <a:pt x="114307" y="1569720"/>
                </a:lnTo>
                <a:cubicBezTo>
                  <a:pt x="51219" y="1569720"/>
                  <a:pt x="0" y="1518501"/>
                  <a:pt x="0" y="145541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2933581" y="21031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1" name="Shape 9"/>
          <p:cNvSpPr/>
          <p:nvPr/>
        </p:nvSpPr>
        <p:spPr>
          <a:xfrm>
            <a:off x="3116937" y="2274573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2977"/>
                </a:move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lose/>
                <a:moveTo>
                  <a:pt x="105668" y="119360"/>
                </a:moveTo>
                <a:cubicBezTo>
                  <a:pt x="103659" y="119174"/>
                  <a:pt x="101575" y="119063"/>
                  <a:pt x="99492" y="119063"/>
                </a:cubicBezTo>
                <a:lnTo>
                  <a:pt x="67159" y="119063"/>
                </a:lnTo>
                <a:cubicBezTo>
                  <a:pt x="65075" y="119063"/>
                  <a:pt x="63029" y="119174"/>
                  <a:pt x="60982" y="119360"/>
                </a:cubicBezTo>
                <a:lnTo>
                  <a:pt x="60982" y="144475"/>
                </a:lnTo>
                <a:cubicBezTo>
                  <a:pt x="67121" y="147303"/>
                  <a:pt x="71400" y="153516"/>
                  <a:pt x="71400" y="160697"/>
                </a:cubicBezTo>
                <a:cubicBezTo>
                  <a:pt x="71400" y="170557"/>
                  <a:pt x="63401" y="178557"/>
                  <a:pt x="53541" y="178557"/>
                </a:cubicBezTo>
                <a:cubicBezTo>
                  <a:pt x="43681" y="178557"/>
                  <a:pt x="35682" y="170557"/>
                  <a:pt x="35682" y="160697"/>
                </a:cubicBezTo>
                <a:cubicBezTo>
                  <a:pt x="35682" y="153479"/>
                  <a:pt x="39960" y="147265"/>
                  <a:pt x="46100" y="144475"/>
                </a:cubicBezTo>
                <a:lnTo>
                  <a:pt x="46100" y="122746"/>
                </a:lnTo>
                <a:cubicBezTo>
                  <a:pt x="22696" y="131341"/>
                  <a:pt x="5953" y="153888"/>
                  <a:pt x="5953" y="180305"/>
                </a:cubicBezTo>
                <a:cubicBezTo>
                  <a:pt x="5953" y="185924"/>
                  <a:pt x="10530" y="190500"/>
                  <a:pt x="16148" y="190500"/>
                </a:cubicBezTo>
                <a:lnTo>
                  <a:pt x="150502" y="190500"/>
                </a:lnTo>
                <a:cubicBezTo>
                  <a:pt x="156121" y="190500"/>
                  <a:pt x="160697" y="185924"/>
                  <a:pt x="160697" y="180305"/>
                </a:cubicBezTo>
                <a:cubicBezTo>
                  <a:pt x="160697" y="153888"/>
                  <a:pt x="143954" y="131378"/>
                  <a:pt x="120514" y="122783"/>
                </a:cubicBezTo>
                <a:lnTo>
                  <a:pt x="120514" y="136699"/>
                </a:lnTo>
                <a:cubicBezTo>
                  <a:pt x="129183" y="139750"/>
                  <a:pt x="135396" y="148047"/>
                  <a:pt x="135396" y="157758"/>
                </a:cubicBezTo>
                <a:lnTo>
                  <a:pt x="135396" y="169664"/>
                </a:lnTo>
                <a:cubicBezTo>
                  <a:pt x="135396" y="173757"/>
                  <a:pt x="132048" y="177105"/>
                  <a:pt x="127955" y="177105"/>
                </a:cubicBezTo>
                <a:cubicBezTo>
                  <a:pt x="123862" y="177105"/>
                  <a:pt x="120514" y="173757"/>
                  <a:pt x="120514" y="169664"/>
                </a:cubicBezTo>
                <a:lnTo>
                  <a:pt x="120514" y="157758"/>
                </a:lnTo>
                <a:cubicBezTo>
                  <a:pt x="120514" y="153665"/>
                  <a:pt x="117165" y="150316"/>
                  <a:pt x="113072" y="150316"/>
                </a:cubicBezTo>
                <a:cubicBezTo>
                  <a:pt x="108979" y="150316"/>
                  <a:pt x="105631" y="153665"/>
                  <a:pt x="105631" y="157758"/>
                </a:cubicBezTo>
                <a:lnTo>
                  <a:pt x="105631" y="169664"/>
                </a:lnTo>
                <a:cubicBezTo>
                  <a:pt x="105631" y="173757"/>
                  <a:pt x="102282" y="177105"/>
                  <a:pt x="98189" y="177105"/>
                </a:cubicBezTo>
                <a:cubicBezTo>
                  <a:pt x="94097" y="177105"/>
                  <a:pt x="90748" y="173757"/>
                  <a:pt x="90748" y="169664"/>
                </a:cubicBezTo>
                <a:lnTo>
                  <a:pt x="90748" y="157758"/>
                </a:lnTo>
                <a:cubicBezTo>
                  <a:pt x="90748" y="148047"/>
                  <a:pt x="96962" y="139787"/>
                  <a:pt x="105631" y="136699"/>
                </a:cubicBezTo>
                <a:lnTo>
                  <a:pt x="105631" y="11936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2471380" y="2788923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Workforce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476143" y="3093723"/>
            <a:ext cx="1447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บุคลากร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45531" y="1908810"/>
            <a:ext cx="1769745" cy="1569720"/>
          </a:xfrm>
          <a:custGeom>
            <a:avLst/>
            <a:gdLst/>
            <a:ahLst/>
            <a:cxnLst/>
            <a:rect l="l" t="t" r="r" b="b"/>
            <a:pathLst>
              <a:path w="1769745" h="1569720">
                <a:moveTo>
                  <a:pt x="114307" y="0"/>
                </a:moveTo>
                <a:lnTo>
                  <a:pt x="1655438" y="0"/>
                </a:lnTo>
                <a:cubicBezTo>
                  <a:pt x="1718526" y="0"/>
                  <a:pt x="1769745" y="51219"/>
                  <a:pt x="1769745" y="114307"/>
                </a:cubicBezTo>
                <a:lnTo>
                  <a:pt x="1769745" y="1455413"/>
                </a:lnTo>
                <a:cubicBezTo>
                  <a:pt x="1769745" y="1518501"/>
                  <a:pt x="1718526" y="1569720"/>
                  <a:pt x="1655438" y="1569720"/>
                </a:cubicBezTo>
                <a:lnTo>
                  <a:pt x="114307" y="1569720"/>
                </a:lnTo>
                <a:cubicBezTo>
                  <a:pt x="51219" y="1569720"/>
                  <a:pt x="0" y="1518501"/>
                  <a:pt x="0" y="145541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4863941" y="21031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6" name="Shape 14"/>
          <p:cNvSpPr/>
          <p:nvPr/>
        </p:nvSpPr>
        <p:spPr>
          <a:xfrm>
            <a:off x="5047298" y="2274573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4401741" y="2788923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Information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06503" y="3093723"/>
            <a:ext cx="1447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75891" y="1908810"/>
            <a:ext cx="1769745" cy="1569720"/>
          </a:xfrm>
          <a:custGeom>
            <a:avLst/>
            <a:gdLst/>
            <a:ahLst/>
            <a:cxnLst/>
            <a:rect l="l" t="t" r="r" b="b"/>
            <a:pathLst>
              <a:path w="1769745" h="1569720">
                <a:moveTo>
                  <a:pt x="114307" y="0"/>
                </a:moveTo>
                <a:lnTo>
                  <a:pt x="1655438" y="0"/>
                </a:lnTo>
                <a:cubicBezTo>
                  <a:pt x="1718526" y="0"/>
                  <a:pt x="1769745" y="51219"/>
                  <a:pt x="1769745" y="114307"/>
                </a:cubicBezTo>
                <a:lnTo>
                  <a:pt x="1769745" y="1455413"/>
                </a:lnTo>
                <a:cubicBezTo>
                  <a:pt x="1769745" y="1518501"/>
                  <a:pt x="1718526" y="1569720"/>
                  <a:pt x="1655438" y="1569720"/>
                </a:cubicBezTo>
                <a:lnTo>
                  <a:pt x="114307" y="1569720"/>
                </a:lnTo>
                <a:cubicBezTo>
                  <a:pt x="51219" y="1569720"/>
                  <a:pt x="0" y="1518501"/>
                  <a:pt x="0" y="145541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794421" y="21031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1" name="Shape 19"/>
          <p:cNvSpPr/>
          <p:nvPr/>
        </p:nvSpPr>
        <p:spPr>
          <a:xfrm>
            <a:off x="6965871" y="227457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41672"/>
                </a:moveTo>
                <a:cubicBezTo>
                  <a:pt x="23812" y="31812"/>
                  <a:pt x="31812" y="23812"/>
                  <a:pt x="41672" y="23812"/>
                </a:cubicBezTo>
                <a:cubicBezTo>
                  <a:pt x="51532" y="23812"/>
                  <a:pt x="59531" y="31812"/>
                  <a:pt x="59531" y="41672"/>
                </a:cubicBezTo>
                <a:lnTo>
                  <a:pt x="59531" y="83344"/>
                </a:lnTo>
                <a:lnTo>
                  <a:pt x="23812" y="83344"/>
                </a:lnTo>
                <a:lnTo>
                  <a:pt x="23812" y="41672"/>
                </a:lnTo>
                <a:close/>
                <a:moveTo>
                  <a:pt x="65484" y="136922"/>
                </a:moveTo>
                <a:cubicBezTo>
                  <a:pt x="65484" y="118802"/>
                  <a:pt x="72219" y="102245"/>
                  <a:pt x="83344" y="89669"/>
                </a:cubicBezTo>
                <a:lnTo>
                  <a:pt x="83344" y="41672"/>
                </a:lnTo>
                <a:cubicBezTo>
                  <a:pt x="83344" y="18641"/>
                  <a:pt x="64703" y="0"/>
                  <a:pt x="41672" y="0"/>
                </a:cubicBezTo>
                <a:cubicBezTo>
                  <a:pt x="18641" y="0"/>
                  <a:pt x="0" y="18641"/>
                  <a:pt x="0" y="41672"/>
                </a:cubicBezTo>
                <a:lnTo>
                  <a:pt x="0" y="148828"/>
                </a:lnTo>
                <a:cubicBezTo>
                  <a:pt x="0" y="171859"/>
                  <a:pt x="18641" y="190500"/>
                  <a:pt x="41672" y="190500"/>
                </a:cubicBezTo>
                <a:cubicBezTo>
                  <a:pt x="55550" y="190500"/>
                  <a:pt x="67828" y="183728"/>
                  <a:pt x="75419" y="173273"/>
                </a:cubicBezTo>
                <a:cubicBezTo>
                  <a:pt x="69093" y="162632"/>
                  <a:pt x="65484" y="150205"/>
                  <a:pt x="65484" y="136922"/>
                </a:cubicBezTo>
                <a:close/>
                <a:moveTo>
                  <a:pt x="89557" y="161999"/>
                </a:moveTo>
                <a:cubicBezTo>
                  <a:pt x="91269" y="165236"/>
                  <a:pt x="95622" y="165608"/>
                  <a:pt x="98227" y="163004"/>
                </a:cubicBezTo>
                <a:lnTo>
                  <a:pt x="163004" y="98227"/>
                </a:lnTo>
                <a:cubicBezTo>
                  <a:pt x="165608" y="95622"/>
                  <a:pt x="165236" y="91269"/>
                  <a:pt x="161999" y="89557"/>
                </a:cubicBezTo>
                <a:cubicBezTo>
                  <a:pt x="154521" y="85576"/>
                  <a:pt x="146000" y="83344"/>
                  <a:pt x="136922" y="83344"/>
                </a:cubicBezTo>
                <a:cubicBezTo>
                  <a:pt x="107342" y="83344"/>
                  <a:pt x="83344" y="107342"/>
                  <a:pt x="83344" y="136922"/>
                </a:cubicBezTo>
                <a:cubicBezTo>
                  <a:pt x="83344" y="145963"/>
                  <a:pt x="85576" y="154521"/>
                  <a:pt x="89557" y="161999"/>
                </a:cubicBezTo>
                <a:close/>
                <a:moveTo>
                  <a:pt x="110840" y="175617"/>
                </a:moveTo>
                <a:cubicBezTo>
                  <a:pt x="108235" y="178222"/>
                  <a:pt x="108607" y="182575"/>
                  <a:pt x="111844" y="184286"/>
                </a:cubicBezTo>
                <a:cubicBezTo>
                  <a:pt x="119323" y="188268"/>
                  <a:pt x="127843" y="190500"/>
                  <a:pt x="136922" y="190500"/>
                </a:cubicBezTo>
                <a:cubicBezTo>
                  <a:pt x="166501" y="190500"/>
                  <a:pt x="190500" y="166501"/>
                  <a:pt x="190500" y="136922"/>
                </a:cubicBezTo>
                <a:cubicBezTo>
                  <a:pt x="190500" y="127881"/>
                  <a:pt x="188268" y="119323"/>
                  <a:pt x="184286" y="111844"/>
                </a:cubicBezTo>
                <a:cubicBezTo>
                  <a:pt x="182575" y="108607"/>
                  <a:pt x="178222" y="108235"/>
                  <a:pt x="175617" y="110840"/>
                </a:cubicBezTo>
                <a:lnTo>
                  <a:pt x="110840" y="175617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6332101" y="2788923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Medical Products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336864" y="3093723"/>
            <a:ext cx="1447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ยาและเวชภัณฑ์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106371" y="1908810"/>
            <a:ext cx="1769745" cy="1569720"/>
          </a:xfrm>
          <a:custGeom>
            <a:avLst/>
            <a:gdLst/>
            <a:ahLst/>
            <a:cxnLst/>
            <a:rect l="l" t="t" r="r" b="b"/>
            <a:pathLst>
              <a:path w="1769745" h="1569720">
                <a:moveTo>
                  <a:pt x="114307" y="0"/>
                </a:moveTo>
                <a:lnTo>
                  <a:pt x="1655438" y="0"/>
                </a:lnTo>
                <a:cubicBezTo>
                  <a:pt x="1718526" y="0"/>
                  <a:pt x="1769745" y="51219"/>
                  <a:pt x="1769745" y="114307"/>
                </a:cubicBezTo>
                <a:lnTo>
                  <a:pt x="1769745" y="1455413"/>
                </a:lnTo>
                <a:cubicBezTo>
                  <a:pt x="1769745" y="1518501"/>
                  <a:pt x="1718526" y="1569720"/>
                  <a:pt x="1655438" y="1569720"/>
                </a:cubicBezTo>
                <a:lnTo>
                  <a:pt x="114307" y="1569720"/>
                </a:lnTo>
                <a:cubicBezTo>
                  <a:pt x="51219" y="1569720"/>
                  <a:pt x="0" y="1518501"/>
                  <a:pt x="0" y="145541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8724781" y="21031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6" name="Shape 24"/>
          <p:cNvSpPr/>
          <p:nvPr/>
        </p:nvSpPr>
        <p:spPr>
          <a:xfrm>
            <a:off x="8896231" y="227457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156121"/>
                </a:moveTo>
                <a:lnTo>
                  <a:pt x="0" y="40742"/>
                </a:lnTo>
                <a:cubicBezTo>
                  <a:pt x="0" y="32110"/>
                  <a:pt x="8967" y="26380"/>
                  <a:pt x="17227" y="28835"/>
                </a:cubicBezTo>
                <a:cubicBezTo>
                  <a:pt x="49857" y="38584"/>
                  <a:pt x="72926" y="30882"/>
                  <a:pt x="96143" y="23143"/>
                </a:cubicBezTo>
                <a:cubicBezTo>
                  <a:pt x="120142" y="15143"/>
                  <a:pt x="144289" y="7107"/>
                  <a:pt x="179226" y="18269"/>
                </a:cubicBezTo>
                <a:cubicBezTo>
                  <a:pt x="186110" y="20464"/>
                  <a:pt x="190500" y="27124"/>
                  <a:pt x="190500" y="34379"/>
                </a:cubicBezTo>
                <a:lnTo>
                  <a:pt x="190500" y="149758"/>
                </a:lnTo>
                <a:cubicBezTo>
                  <a:pt x="190500" y="158390"/>
                  <a:pt x="181533" y="164120"/>
                  <a:pt x="173310" y="161665"/>
                </a:cubicBezTo>
                <a:cubicBezTo>
                  <a:pt x="140680" y="151916"/>
                  <a:pt x="117574" y="159618"/>
                  <a:pt x="94394" y="167357"/>
                </a:cubicBezTo>
                <a:cubicBezTo>
                  <a:pt x="70396" y="175357"/>
                  <a:pt x="46248" y="183393"/>
                  <a:pt x="11311" y="172231"/>
                </a:cubicBezTo>
                <a:cubicBezTo>
                  <a:pt x="4428" y="170036"/>
                  <a:pt x="37" y="163376"/>
                  <a:pt x="37" y="156121"/>
                </a:cubicBezTo>
                <a:close/>
                <a:moveTo>
                  <a:pt x="125016" y="95250"/>
                </a:moveTo>
                <a:cubicBezTo>
                  <a:pt x="125016" y="75530"/>
                  <a:pt x="111696" y="59531"/>
                  <a:pt x="95250" y="59531"/>
                </a:cubicBezTo>
                <a:cubicBezTo>
                  <a:pt x="78804" y="59531"/>
                  <a:pt x="65484" y="75530"/>
                  <a:pt x="65484" y="95250"/>
                </a:cubicBezTo>
                <a:cubicBezTo>
                  <a:pt x="65484" y="114970"/>
                  <a:pt x="78804" y="130969"/>
                  <a:pt x="95250" y="130969"/>
                </a:cubicBezTo>
                <a:cubicBezTo>
                  <a:pt x="111696" y="130969"/>
                  <a:pt x="125016" y="114970"/>
                  <a:pt x="125016" y="95250"/>
                </a:cubicBezTo>
                <a:close/>
                <a:moveTo>
                  <a:pt x="44648" y="153888"/>
                </a:moveTo>
                <a:cubicBezTo>
                  <a:pt x="46286" y="153888"/>
                  <a:pt x="47588" y="152474"/>
                  <a:pt x="47327" y="150875"/>
                </a:cubicBezTo>
                <a:cubicBezTo>
                  <a:pt x="45616" y="140531"/>
                  <a:pt x="37281" y="132457"/>
                  <a:pt x="26789" y="131155"/>
                </a:cubicBezTo>
                <a:cubicBezTo>
                  <a:pt x="25152" y="130969"/>
                  <a:pt x="23812" y="132308"/>
                  <a:pt x="23812" y="133945"/>
                </a:cubicBezTo>
                <a:lnTo>
                  <a:pt x="23812" y="148791"/>
                </a:lnTo>
                <a:cubicBezTo>
                  <a:pt x="23812" y="150130"/>
                  <a:pt x="24705" y="151321"/>
                  <a:pt x="26045" y="151656"/>
                </a:cubicBezTo>
                <a:cubicBezTo>
                  <a:pt x="32705" y="153219"/>
                  <a:pt x="38807" y="153925"/>
                  <a:pt x="44648" y="153925"/>
                </a:cubicBezTo>
                <a:close/>
                <a:moveTo>
                  <a:pt x="163153" y="134875"/>
                </a:moveTo>
                <a:cubicBezTo>
                  <a:pt x="165013" y="135173"/>
                  <a:pt x="166688" y="133759"/>
                  <a:pt x="166688" y="131899"/>
                </a:cubicBezTo>
                <a:lnTo>
                  <a:pt x="166688" y="116049"/>
                </a:lnTo>
                <a:cubicBezTo>
                  <a:pt x="166688" y="114412"/>
                  <a:pt x="165348" y="113035"/>
                  <a:pt x="163711" y="113258"/>
                </a:cubicBezTo>
                <a:cubicBezTo>
                  <a:pt x="154335" y="114412"/>
                  <a:pt x="146633" y="121034"/>
                  <a:pt x="143917" y="129853"/>
                </a:cubicBezTo>
                <a:cubicBezTo>
                  <a:pt x="143396" y="131601"/>
                  <a:pt x="144773" y="133238"/>
                  <a:pt x="146596" y="133276"/>
                </a:cubicBezTo>
                <a:cubicBezTo>
                  <a:pt x="151879" y="133424"/>
                  <a:pt x="157386" y="133908"/>
                  <a:pt x="163116" y="134875"/>
                </a:cubicBezTo>
                <a:close/>
                <a:moveTo>
                  <a:pt x="166688" y="56555"/>
                </a:moveTo>
                <a:lnTo>
                  <a:pt x="166688" y="41709"/>
                </a:lnTo>
                <a:cubicBezTo>
                  <a:pt x="166688" y="40370"/>
                  <a:pt x="165757" y="39179"/>
                  <a:pt x="164455" y="38844"/>
                </a:cubicBezTo>
                <a:cubicBezTo>
                  <a:pt x="157795" y="37281"/>
                  <a:pt x="151693" y="36575"/>
                  <a:pt x="145852" y="36575"/>
                </a:cubicBezTo>
                <a:cubicBezTo>
                  <a:pt x="144214" y="36575"/>
                  <a:pt x="142912" y="37988"/>
                  <a:pt x="143173" y="39588"/>
                </a:cubicBezTo>
                <a:cubicBezTo>
                  <a:pt x="144884" y="49932"/>
                  <a:pt x="153219" y="58006"/>
                  <a:pt x="163711" y="59308"/>
                </a:cubicBezTo>
                <a:cubicBezTo>
                  <a:pt x="165348" y="59494"/>
                  <a:pt x="166688" y="58155"/>
                  <a:pt x="166688" y="56517"/>
                </a:cubicBezTo>
                <a:close/>
                <a:moveTo>
                  <a:pt x="46583" y="60610"/>
                </a:moveTo>
                <a:cubicBezTo>
                  <a:pt x="47104" y="58862"/>
                  <a:pt x="45727" y="57224"/>
                  <a:pt x="43904" y="57187"/>
                </a:cubicBezTo>
                <a:cubicBezTo>
                  <a:pt x="38621" y="57038"/>
                  <a:pt x="33114" y="56555"/>
                  <a:pt x="27384" y="55587"/>
                </a:cubicBezTo>
                <a:cubicBezTo>
                  <a:pt x="25524" y="55290"/>
                  <a:pt x="23850" y="56704"/>
                  <a:pt x="23850" y="58564"/>
                </a:cubicBezTo>
                <a:lnTo>
                  <a:pt x="23812" y="74414"/>
                </a:lnTo>
                <a:cubicBezTo>
                  <a:pt x="23812" y="76051"/>
                  <a:pt x="25152" y="77428"/>
                  <a:pt x="26789" y="77205"/>
                </a:cubicBezTo>
                <a:cubicBezTo>
                  <a:pt x="36165" y="76051"/>
                  <a:pt x="43867" y="69428"/>
                  <a:pt x="46583" y="6061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8262581" y="2788923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67343" y="3093723"/>
            <a:ext cx="1447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การเงิน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0036731" y="1908810"/>
            <a:ext cx="1769745" cy="1569720"/>
          </a:xfrm>
          <a:custGeom>
            <a:avLst/>
            <a:gdLst/>
            <a:ahLst/>
            <a:cxnLst/>
            <a:rect l="l" t="t" r="r" b="b"/>
            <a:pathLst>
              <a:path w="1769745" h="1569720">
                <a:moveTo>
                  <a:pt x="114307" y="0"/>
                </a:moveTo>
                <a:lnTo>
                  <a:pt x="1655438" y="0"/>
                </a:lnTo>
                <a:cubicBezTo>
                  <a:pt x="1718526" y="0"/>
                  <a:pt x="1769745" y="51219"/>
                  <a:pt x="1769745" y="114307"/>
                </a:cubicBezTo>
                <a:lnTo>
                  <a:pt x="1769745" y="1455413"/>
                </a:lnTo>
                <a:cubicBezTo>
                  <a:pt x="1769745" y="1518501"/>
                  <a:pt x="1718526" y="1569720"/>
                  <a:pt x="1655438" y="1569720"/>
                </a:cubicBezTo>
                <a:lnTo>
                  <a:pt x="114307" y="1569720"/>
                </a:lnTo>
                <a:cubicBezTo>
                  <a:pt x="51219" y="1569720"/>
                  <a:pt x="0" y="1518501"/>
                  <a:pt x="0" y="145541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10655141" y="21031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31" name="Shape 29"/>
          <p:cNvSpPr/>
          <p:nvPr/>
        </p:nvSpPr>
        <p:spPr>
          <a:xfrm>
            <a:off x="10826591" y="227457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10192941" y="2788923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Governance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0197703" y="3093723"/>
            <a:ext cx="1447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ภาวะผู้นำ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84810" y="3790951"/>
            <a:ext cx="11418570" cy="1798320"/>
          </a:xfrm>
          <a:custGeom>
            <a:avLst/>
            <a:gdLst/>
            <a:ahLst/>
            <a:cxnLst/>
            <a:rect l="l" t="t" r="r" b="b"/>
            <a:pathLst>
              <a:path w="11418570" h="1798320">
                <a:moveTo>
                  <a:pt x="152408" y="0"/>
                </a:moveTo>
                <a:lnTo>
                  <a:pt x="11266162" y="0"/>
                </a:lnTo>
                <a:cubicBezTo>
                  <a:pt x="11350335" y="0"/>
                  <a:pt x="11418570" y="68235"/>
                  <a:pt x="11418570" y="152408"/>
                </a:cubicBezTo>
                <a:lnTo>
                  <a:pt x="11418570" y="1645912"/>
                </a:lnTo>
                <a:cubicBezTo>
                  <a:pt x="11418570" y="1730085"/>
                  <a:pt x="11350335" y="1798320"/>
                  <a:pt x="11266162" y="1798320"/>
                </a:cubicBezTo>
                <a:lnTo>
                  <a:pt x="152408" y="1798320"/>
                </a:lnTo>
                <a:cubicBezTo>
                  <a:pt x="68235" y="1798320"/>
                  <a:pt x="0" y="1730085"/>
                  <a:pt x="0" y="1645912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3594021" y="4107179"/>
            <a:ext cx="748665" cy="748665"/>
          </a:xfrm>
          <a:custGeom>
            <a:avLst/>
            <a:gdLst/>
            <a:ahLst/>
            <a:cxnLst/>
            <a:rect l="l" t="t" r="r" b="b"/>
            <a:pathLst>
              <a:path w="748665" h="748665">
                <a:moveTo>
                  <a:pt x="374333" y="0"/>
                </a:moveTo>
                <a:lnTo>
                  <a:pt x="374333" y="0"/>
                </a:lnTo>
                <a:cubicBezTo>
                  <a:pt x="581071" y="0"/>
                  <a:pt x="748665" y="167594"/>
                  <a:pt x="748665" y="374333"/>
                </a:cubicBezTo>
                <a:lnTo>
                  <a:pt x="748665" y="374333"/>
                </a:lnTo>
                <a:cubicBezTo>
                  <a:pt x="748665" y="581071"/>
                  <a:pt x="581071" y="748665"/>
                  <a:pt x="374333" y="748665"/>
                </a:cubicBezTo>
                <a:lnTo>
                  <a:pt x="374333" y="748665"/>
                </a:lnTo>
                <a:cubicBezTo>
                  <a:pt x="167594" y="748665"/>
                  <a:pt x="0" y="581071"/>
                  <a:pt x="0" y="374333"/>
                </a:cubicBezTo>
                <a:lnTo>
                  <a:pt x="0" y="374333"/>
                </a:lnTo>
                <a:cubicBezTo>
                  <a:pt x="0" y="167594"/>
                  <a:pt x="167594" y="0"/>
                  <a:pt x="37433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D1D1D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3826907" y="433768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58502" y="-726"/>
                </a:moveTo>
                <a:cubicBezTo>
                  <a:pt x="148847" y="-6307"/>
                  <a:pt x="136903" y="-6307"/>
                  <a:pt x="127248" y="-726"/>
                </a:cubicBezTo>
                <a:lnTo>
                  <a:pt x="80256" y="26398"/>
                </a:lnTo>
                <a:cubicBezTo>
                  <a:pt x="70600" y="31979"/>
                  <a:pt x="64629" y="42304"/>
                  <a:pt x="64629" y="53467"/>
                </a:cubicBezTo>
                <a:lnTo>
                  <a:pt x="64629" y="110337"/>
                </a:lnTo>
                <a:lnTo>
                  <a:pt x="15348" y="138801"/>
                </a:lnTo>
                <a:cubicBezTo>
                  <a:pt x="5693" y="144382"/>
                  <a:pt x="-279" y="154707"/>
                  <a:pt x="-279" y="165869"/>
                </a:cubicBezTo>
                <a:lnTo>
                  <a:pt x="-279" y="220173"/>
                </a:lnTo>
                <a:cubicBezTo>
                  <a:pt x="-279" y="231335"/>
                  <a:pt x="5693" y="241660"/>
                  <a:pt x="15348" y="247241"/>
                </a:cubicBezTo>
                <a:lnTo>
                  <a:pt x="62396" y="274365"/>
                </a:lnTo>
                <a:cubicBezTo>
                  <a:pt x="72051" y="279946"/>
                  <a:pt x="83995" y="279946"/>
                  <a:pt x="93650" y="274365"/>
                </a:cubicBezTo>
                <a:lnTo>
                  <a:pt x="142931" y="245901"/>
                </a:lnTo>
                <a:lnTo>
                  <a:pt x="192212" y="274365"/>
                </a:lnTo>
                <a:cubicBezTo>
                  <a:pt x="201867" y="279946"/>
                  <a:pt x="213810" y="279946"/>
                  <a:pt x="223465" y="274365"/>
                </a:cubicBezTo>
                <a:lnTo>
                  <a:pt x="270402" y="247241"/>
                </a:lnTo>
                <a:cubicBezTo>
                  <a:pt x="280057" y="241660"/>
                  <a:pt x="286029" y="231335"/>
                  <a:pt x="286029" y="220173"/>
                </a:cubicBezTo>
                <a:lnTo>
                  <a:pt x="286029" y="165869"/>
                </a:lnTo>
                <a:cubicBezTo>
                  <a:pt x="286029" y="154707"/>
                  <a:pt x="280057" y="144382"/>
                  <a:pt x="270402" y="138801"/>
                </a:cubicBezTo>
                <a:lnTo>
                  <a:pt x="221121" y="110337"/>
                </a:lnTo>
                <a:lnTo>
                  <a:pt x="221121" y="53467"/>
                </a:lnTo>
                <a:cubicBezTo>
                  <a:pt x="221121" y="42304"/>
                  <a:pt x="215150" y="31979"/>
                  <a:pt x="205494" y="26398"/>
                </a:cubicBezTo>
                <a:lnTo>
                  <a:pt x="158502" y="-726"/>
                </a:lnTo>
                <a:close/>
                <a:moveTo>
                  <a:pt x="129480" y="163302"/>
                </a:moveTo>
                <a:lnTo>
                  <a:pt x="129480" y="222740"/>
                </a:lnTo>
                <a:lnTo>
                  <a:pt x="80200" y="251203"/>
                </a:lnTo>
                <a:cubicBezTo>
                  <a:pt x="79530" y="251594"/>
                  <a:pt x="78749" y="251817"/>
                  <a:pt x="77967" y="251817"/>
                </a:cubicBezTo>
                <a:lnTo>
                  <a:pt x="77967" y="193049"/>
                </a:lnTo>
                <a:lnTo>
                  <a:pt x="129480" y="163302"/>
                </a:lnTo>
                <a:close/>
                <a:moveTo>
                  <a:pt x="258626" y="163637"/>
                </a:moveTo>
                <a:cubicBezTo>
                  <a:pt x="259017" y="164306"/>
                  <a:pt x="259240" y="165088"/>
                  <a:pt x="259240" y="165869"/>
                </a:cubicBezTo>
                <a:lnTo>
                  <a:pt x="259240" y="220173"/>
                </a:lnTo>
                <a:cubicBezTo>
                  <a:pt x="259240" y="221791"/>
                  <a:pt x="258403" y="223242"/>
                  <a:pt x="257008" y="224024"/>
                </a:cubicBezTo>
                <a:lnTo>
                  <a:pt x="209959" y="251147"/>
                </a:lnTo>
                <a:cubicBezTo>
                  <a:pt x="209290" y="251538"/>
                  <a:pt x="208508" y="251761"/>
                  <a:pt x="207727" y="251761"/>
                </a:cubicBezTo>
                <a:lnTo>
                  <a:pt x="207727" y="192993"/>
                </a:lnTo>
                <a:lnTo>
                  <a:pt x="258626" y="163637"/>
                </a:lnTo>
                <a:close/>
                <a:moveTo>
                  <a:pt x="194388" y="53467"/>
                </a:moveTo>
                <a:lnTo>
                  <a:pt x="194388" y="110337"/>
                </a:lnTo>
                <a:lnTo>
                  <a:pt x="142875" y="140084"/>
                </a:lnTo>
                <a:lnTo>
                  <a:pt x="142875" y="80646"/>
                </a:lnTo>
                <a:lnTo>
                  <a:pt x="193774" y="51290"/>
                </a:lnTo>
                <a:cubicBezTo>
                  <a:pt x="194165" y="51960"/>
                  <a:pt x="194388" y="52741"/>
                  <a:pt x="194388" y="53522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37" name="Text 35"/>
          <p:cNvSpPr/>
          <p:nvPr/>
        </p:nvSpPr>
        <p:spPr>
          <a:xfrm>
            <a:off x="3324106" y="5013959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Building Blocks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067895" y="4518659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336605" y="186586"/>
                </a:moveTo>
                <a:cubicBezTo>
                  <a:pt x="344976" y="178214"/>
                  <a:pt x="344976" y="164619"/>
                  <a:pt x="336605" y="156247"/>
                </a:cubicBezTo>
                <a:lnTo>
                  <a:pt x="229448" y="49091"/>
                </a:lnTo>
                <a:cubicBezTo>
                  <a:pt x="221077" y="40719"/>
                  <a:pt x="207481" y="40719"/>
                  <a:pt x="199110" y="49091"/>
                </a:cubicBezTo>
                <a:cubicBezTo>
                  <a:pt x="190738" y="57463"/>
                  <a:pt x="190738" y="71058"/>
                  <a:pt x="199110" y="79430"/>
                </a:cubicBezTo>
                <a:lnTo>
                  <a:pt x="269699" y="150019"/>
                </a:lnTo>
                <a:lnTo>
                  <a:pt x="21431" y="150019"/>
                </a:lnTo>
                <a:cubicBezTo>
                  <a:pt x="9577" y="150019"/>
                  <a:pt x="0" y="159596"/>
                  <a:pt x="0" y="171450"/>
                </a:cubicBezTo>
                <a:cubicBezTo>
                  <a:pt x="0" y="183304"/>
                  <a:pt x="9577" y="192881"/>
                  <a:pt x="21431" y="192881"/>
                </a:cubicBezTo>
                <a:lnTo>
                  <a:pt x="269699" y="192881"/>
                </a:lnTo>
                <a:lnTo>
                  <a:pt x="199110" y="263470"/>
                </a:lnTo>
                <a:cubicBezTo>
                  <a:pt x="190738" y="271842"/>
                  <a:pt x="190738" y="285437"/>
                  <a:pt x="199110" y="293809"/>
                </a:cubicBezTo>
                <a:cubicBezTo>
                  <a:pt x="207481" y="302181"/>
                  <a:pt x="221077" y="302181"/>
                  <a:pt x="229448" y="293809"/>
                </a:cubicBezTo>
                <a:lnTo>
                  <a:pt x="336605" y="186653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39" name="Shape 37"/>
          <p:cNvSpPr/>
          <p:nvPr/>
        </p:nvSpPr>
        <p:spPr>
          <a:xfrm>
            <a:off x="5918478" y="4107179"/>
            <a:ext cx="748665" cy="748665"/>
          </a:xfrm>
          <a:custGeom>
            <a:avLst/>
            <a:gdLst/>
            <a:ahLst/>
            <a:cxnLst/>
            <a:rect l="l" t="t" r="r" b="b"/>
            <a:pathLst>
              <a:path w="748665" h="748665">
                <a:moveTo>
                  <a:pt x="374333" y="0"/>
                </a:moveTo>
                <a:lnTo>
                  <a:pt x="374333" y="0"/>
                </a:lnTo>
                <a:cubicBezTo>
                  <a:pt x="581071" y="0"/>
                  <a:pt x="748665" y="167594"/>
                  <a:pt x="748665" y="374333"/>
                </a:cubicBezTo>
                <a:lnTo>
                  <a:pt x="748665" y="374333"/>
                </a:lnTo>
                <a:cubicBezTo>
                  <a:pt x="748665" y="581071"/>
                  <a:pt x="581071" y="748665"/>
                  <a:pt x="374333" y="748665"/>
                </a:cubicBezTo>
                <a:lnTo>
                  <a:pt x="374333" y="748665"/>
                </a:lnTo>
                <a:cubicBezTo>
                  <a:pt x="167594" y="748665"/>
                  <a:pt x="0" y="581071"/>
                  <a:pt x="0" y="374333"/>
                </a:cubicBezTo>
                <a:lnTo>
                  <a:pt x="0" y="374333"/>
                </a:lnTo>
                <a:cubicBezTo>
                  <a:pt x="0" y="167594"/>
                  <a:pt x="167594" y="0"/>
                  <a:pt x="37433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D1D1D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6151364" y="433768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50031" y="142875"/>
                </a:moveTo>
                <a:cubicBezTo>
                  <a:pt x="250031" y="83734"/>
                  <a:pt x="202016" y="35719"/>
                  <a:pt x="142875" y="35719"/>
                </a:cubicBezTo>
                <a:cubicBezTo>
                  <a:pt x="83734" y="35719"/>
                  <a:pt x="35719" y="83734"/>
                  <a:pt x="35719" y="142875"/>
                </a:cubicBezTo>
                <a:cubicBezTo>
                  <a:pt x="35719" y="202016"/>
                  <a:pt x="83734" y="250031"/>
                  <a:pt x="142875" y="250031"/>
                </a:cubicBezTo>
                <a:cubicBezTo>
                  <a:pt x="202016" y="250031"/>
                  <a:pt x="250031" y="202016"/>
                  <a:pt x="250031" y="142875"/>
                </a:cubicBezTo>
                <a:close/>
                <a:moveTo>
                  <a:pt x="0" y="142875"/>
                </a:moveTo>
                <a:cubicBezTo>
                  <a:pt x="0" y="64020"/>
                  <a:pt x="64020" y="0"/>
                  <a:pt x="142875" y="0"/>
                </a:cubicBezTo>
                <a:cubicBezTo>
                  <a:pt x="221730" y="0"/>
                  <a:pt x="285750" y="64020"/>
                  <a:pt x="285750" y="142875"/>
                </a:cubicBezTo>
                <a:cubicBezTo>
                  <a:pt x="285750" y="221730"/>
                  <a:pt x="221730" y="285750"/>
                  <a:pt x="142875" y="285750"/>
                </a:cubicBezTo>
                <a:cubicBezTo>
                  <a:pt x="64020" y="285750"/>
                  <a:pt x="0" y="221730"/>
                  <a:pt x="0" y="142875"/>
                </a:cubicBezTo>
                <a:close/>
                <a:moveTo>
                  <a:pt x="142875" y="187523"/>
                </a:moveTo>
                <a:cubicBezTo>
                  <a:pt x="167517" y="187523"/>
                  <a:pt x="187523" y="167517"/>
                  <a:pt x="187523" y="142875"/>
                </a:cubicBezTo>
                <a:cubicBezTo>
                  <a:pt x="187523" y="118233"/>
                  <a:pt x="167517" y="98227"/>
                  <a:pt x="142875" y="98227"/>
                </a:cubicBezTo>
                <a:cubicBezTo>
                  <a:pt x="118233" y="98227"/>
                  <a:pt x="98227" y="118233"/>
                  <a:pt x="98227" y="142875"/>
                </a:cubicBezTo>
                <a:cubicBezTo>
                  <a:pt x="98227" y="167517"/>
                  <a:pt x="118233" y="187523"/>
                  <a:pt x="142875" y="187523"/>
                </a:cubicBezTo>
                <a:close/>
                <a:moveTo>
                  <a:pt x="142875" y="62508"/>
                </a:moveTo>
                <a:cubicBezTo>
                  <a:pt x="187231" y="62508"/>
                  <a:pt x="223242" y="98519"/>
                  <a:pt x="223242" y="142875"/>
                </a:cubicBezTo>
                <a:cubicBezTo>
                  <a:pt x="223242" y="187231"/>
                  <a:pt x="187231" y="223242"/>
                  <a:pt x="142875" y="223242"/>
                </a:cubicBezTo>
                <a:cubicBezTo>
                  <a:pt x="98519" y="223242"/>
                  <a:pt x="62508" y="187231"/>
                  <a:pt x="62508" y="142875"/>
                </a:cubicBezTo>
                <a:cubicBezTo>
                  <a:pt x="62508" y="98519"/>
                  <a:pt x="98519" y="62508"/>
                  <a:pt x="142875" y="62508"/>
                </a:cubicBezTo>
                <a:close/>
                <a:moveTo>
                  <a:pt x="125016" y="142875"/>
                </a:moveTo>
                <a:cubicBezTo>
                  <a:pt x="125016" y="133018"/>
                  <a:pt x="133018" y="125016"/>
                  <a:pt x="142875" y="125016"/>
                </a:cubicBezTo>
                <a:cubicBezTo>
                  <a:pt x="152732" y="125016"/>
                  <a:pt x="160734" y="133018"/>
                  <a:pt x="160734" y="142875"/>
                </a:cubicBezTo>
                <a:cubicBezTo>
                  <a:pt x="160734" y="152732"/>
                  <a:pt x="152732" y="160734"/>
                  <a:pt x="142875" y="160734"/>
                </a:cubicBezTo>
                <a:cubicBezTo>
                  <a:pt x="133018" y="160734"/>
                  <a:pt x="125016" y="152732"/>
                  <a:pt x="125016" y="142875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41" name="Text 39"/>
          <p:cNvSpPr/>
          <p:nvPr/>
        </p:nvSpPr>
        <p:spPr>
          <a:xfrm>
            <a:off x="5867995" y="5013959"/>
            <a:ext cx="847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Goals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172920" y="4518659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336605" y="186586"/>
                </a:moveTo>
                <a:cubicBezTo>
                  <a:pt x="344976" y="178214"/>
                  <a:pt x="344976" y="164619"/>
                  <a:pt x="336605" y="156247"/>
                </a:cubicBezTo>
                <a:lnTo>
                  <a:pt x="229448" y="49091"/>
                </a:lnTo>
                <a:cubicBezTo>
                  <a:pt x="221077" y="40719"/>
                  <a:pt x="207481" y="40719"/>
                  <a:pt x="199110" y="49091"/>
                </a:cubicBezTo>
                <a:cubicBezTo>
                  <a:pt x="190738" y="57463"/>
                  <a:pt x="190738" y="71058"/>
                  <a:pt x="199110" y="79430"/>
                </a:cubicBezTo>
                <a:lnTo>
                  <a:pt x="269699" y="150019"/>
                </a:lnTo>
                <a:lnTo>
                  <a:pt x="21431" y="150019"/>
                </a:lnTo>
                <a:cubicBezTo>
                  <a:pt x="9577" y="150019"/>
                  <a:pt x="0" y="159596"/>
                  <a:pt x="0" y="171450"/>
                </a:cubicBezTo>
                <a:cubicBezTo>
                  <a:pt x="0" y="183304"/>
                  <a:pt x="9577" y="192881"/>
                  <a:pt x="21431" y="192881"/>
                </a:cubicBezTo>
                <a:lnTo>
                  <a:pt x="269699" y="192881"/>
                </a:lnTo>
                <a:lnTo>
                  <a:pt x="199110" y="263470"/>
                </a:lnTo>
                <a:cubicBezTo>
                  <a:pt x="190738" y="271842"/>
                  <a:pt x="190738" y="285437"/>
                  <a:pt x="199110" y="293809"/>
                </a:cubicBezTo>
                <a:cubicBezTo>
                  <a:pt x="207481" y="302181"/>
                  <a:pt x="221077" y="302181"/>
                  <a:pt x="229448" y="293809"/>
                </a:cubicBezTo>
                <a:lnTo>
                  <a:pt x="336605" y="186653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43" name="Shape 41"/>
          <p:cNvSpPr/>
          <p:nvPr/>
        </p:nvSpPr>
        <p:spPr>
          <a:xfrm>
            <a:off x="8047078" y="4107179"/>
            <a:ext cx="748665" cy="748665"/>
          </a:xfrm>
          <a:custGeom>
            <a:avLst/>
            <a:gdLst/>
            <a:ahLst/>
            <a:cxnLst/>
            <a:rect l="l" t="t" r="r" b="b"/>
            <a:pathLst>
              <a:path w="748665" h="748665">
                <a:moveTo>
                  <a:pt x="374333" y="0"/>
                </a:moveTo>
                <a:lnTo>
                  <a:pt x="374333" y="0"/>
                </a:lnTo>
                <a:cubicBezTo>
                  <a:pt x="581071" y="0"/>
                  <a:pt x="748665" y="167594"/>
                  <a:pt x="748665" y="374333"/>
                </a:cubicBezTo>
                <a:lnTo>
                  <a:pt x="748665" y="374333"/>
                </a:lnTo>
                <a:cubicBezTo>
                  <a:pt x="748665" y="581071"/>
                  <a:pt x="581071" y="748665"/>
                  <a:pt x="374333" y="748665"/>
                </a:cubicBezTo>
                <a:lnTo>
                  <a:pt x="374333" y="748665"/>
                </a:lnTo>
                <a:cubicBezTo>
                  <a:pt x="167594" y="748665"/>
                  <a:pt x="0" y="581071"/>
                  <a:pt x="0" y="374333"/>
                </a:cubicBezTo>
                <a:lnTo>
                  <a:pt x="0" y="374333"/>
                </a:lnTo>
                <a:cubicBezTo>
                  <a:pt x="0" y="167594"/>
                  <a:pt x="167594" y="0"/>
                  <a:pt x="37433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D1D1D"/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8279964" y="433768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35719" y="35719"/>
                </a:moveTo>
                <a:cubicBezTo>
                  <a:pt x="35719" y="25840"/>
                  <a:pt x="27738" y="17859"/>
                  <a:pt x="17859" y="17859"/>
                </a:cubicBezTo>
                <a:cubicBezTo>
                  <a:pt x="7981" y="17859"/>
                  <a:pt x="0" y="25840"/>
                  <a:pt x="0" y="35719"/>
                </a:cubicBezTo>
                <a:lnTo>
                  <a:pt x="0" y="223242"/>
                </a:lnTo>
                <a:cubicBezTo>
                  <a:pt x="0" y="247910"/>
                  <a:pt x="19980" y="267891"/>
                  <a:pt x="44648" y="267891"/>
                </a:cubicBezTo>
                <a:lnTo>
                  <a:pt x="267891" y="267891"/>
                </a:lnTo>
                <a:cubicBezTo>
                  <a:pt x="277769" y="267891"/>
                  <a:pt x="285750" y="259910"/>
                  <a:pt x="285750" y="250031"/>
                </a:cubicBezTo>
                <a:cubicBezTo>
                  <a:pt x="285750" y="240153"/>
                  <a:pt x="277769" y="232172"/>
                  <a:pt x="267891" y="232172"/>
                </a:cubicBezTo>
                <a:lnTo>
                  <a:pt x="44648" y="232172"/>
                </a:lnTo>
                <a:cubicBezTo>
                  <a:pt x="39737" y="232172"/>
                  <a:pt x="35719" y="228154"/>
                  <a:pt x="35719" y="223242"/>
                </a:cubicBezTo>
                <a:lnTo>
                  <a:pt x="35719" y="35719"/>
                </a:lnTo>
                <a:close/>
                <a:moveTo>
                  <a:pt x="262644" y="84051"/>
                </a:moveTo>
                <a:cubicBezTo>
                  <a:pt x="269621" y="77074"/>
                  <a:pt x="269621" y="65745"/>
                  <a:pt x="262644" y="58769"/>
                </a:cubicBezTo>
                <a:cubicBezTo>
                  <a:pt x="255668" y="51792"/>
                  <a:pt x="244339" y="51792"/>
                  <a:pt x="237362" y="58769"/>
                </a:cubicBezTo>
                <a:lnTo>
                  <a:pt x="178594" y="117593"/>
                </a:lnTo>
                <a:lnTo>
                  <a:pt x="146558" y="85613"/>
                </a:lnTo>
                <a:cubicBezTo>
                  <a:pt x="139582" y="78637"/>
                  <a:pt x="128253" y="78637"/>
                  <a:pt x="121276" y="85613"/>
                </a:cubicBezTo>
                <a:lnTo>
                  <a:pt x="67698" y="139192"/>
                </a:lnTo>
                <a:cubicBezTo>
                  <a:pt x="60722" y="146168"/>
                  <a:pt x="60722" y="157497"/>
                  <a:pt x="67698" y="164474"/>
                </a:cubicBezTo>
                <a:cubicBezTo>
                  <a:pt x="74675" y="171450"/>
                  <a:pt x="86004" y="171450"/>
                  <a:pt x="92980" y="164474"/>
                </a:cubicBezTo>
                <a:lnTo>
                  <a:pt x="133945" y="123509"/>
                </a:lnTo>
                <a:lnTo>
                  <a:pt x="165981" y="155544"/>
                </a:lnTo>
                <a:cubicBezTo>
                  <a:pt x="172957" y="162520"/>
                  <a:pt x="184286" y="162520"/>
                  <a:pt x="191263" y="155544"/>
                </a:cubicBezTo>
                <a:lnTo>
                  <a:pt x="262700" y="84106"/>
                </a:ln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45" name="Text 43"/>
          <p:cNvSpPr/>
          <p:nvPr/>
        </p:nvSpPr>
        <p:spPr>
          <a:xfrm>
            <a:off x="7973020" y="5013959"/>
            <a:ext cx="895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Outcomes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81000" y="6054092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47" name="Text 45"/>
          <p:cNvSpPr/>
          <p:nvPr/>
        </p:nvSpPr>
        <p:spPr>
          <a:xfrm>
            <a:off x="381000" y="62865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Source: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https://extranet.who.int/nhptool/BuildingBlock.aspx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spc="210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Framework Details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รายละเอียด 6 Building Blocks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1375410"/>
            <a:ext cx="3674745" cy="2198370"/>
          </a:xfrm>
          <a:custGeom>
            <a:avLst/>
            <a:gdLst/>
            <a:ahLst/>
            <a:cxnLst/>
            <a:rect l="l" t="t" r="r" b="b"/>
            <a:pathLst>
              <a:path w="3674745" h="2198370">
                <a:moveTo>
                  <a:pt x="152391" y="0"/>
                </a:moveTo>
                <a:lnTo>
                  <a:pt x="3522354" y="0"/>
                </a:lnTo>
                <a:cubicBezTo>
                  <a:pt x="3606517" y="0"/>
                  <a:pt x="3674745" y="68228"/>
                  <a:pt x="3674745" y="152391"/>
                </a:cubicBezTo>
                <a:lnTo>
                  <a:pt x="3674745" y="2045979"/>
                </a:lnTo>
                <a:cubicBezTo>
                  <a:pt x="3674745" y="2130142"/>
                  <a:pt x="3606517" y="2198370"/>
                  <a:pt x="3522354" y="2198370"/>
                </a:cubicBezTo>
                <a:lnTo>
                  <a:pt x="152391" y="2198370"/>
                </a:lnTo>
                <a:cubicBezTo>
                  <a:pt x="68284" y="2198370"/>
                  <a:pt x="0" y="2130086"/>
                  <a:pt x="0" y="204597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7220" y="160782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6" name="Shape 4"/>
          <p:cNvSpPr/>
          <p:nvPr/>
        </p:nvSpPr>
        <p:spPr>
          <a:xfrm>
            <a:off x="751761" y="1750698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80367" y="8037"/>
                </a:moveTo>
                <a:cubicBezTo>
                  <a:pt x="80367" y="3583"/>
                  <a:pt x="83950" y="0"/>
                  <a:pt x="88404" y="0"/>
                </a:cubicBezTo>
                <a:lnTo>
                  <a:pt x="104477" y="0"/>
                </a:lnTo>
                <a:cubicBezTo>
                  <a:pt x="108931" y="0"/>
                  <a:pt x="112514" y="3583"/>
                  <a:pt x="112514" y="8037"/>
                </a:cubicBezTo>
                <a:lnTo>
                  <a:pt x="112514" y="26789"/>
                </a:lnTo>
                <a:lnTo>
                  <a:pt x="131266" y="26789"/>
                </a:lnTo>
                <a:cubicBezTo>
                  <a:pt x="135720" y="26789"/>
                  <a:pt x="139303" y="30372"/>
                  <a:pt x="139303" y="34826"/>
                </a:cubicBezTo>
                <a:lnTo>
                  <a:pt x="139303" y="50899"/>
                </a:lnTo>
                <a:cubicBezTo>
                  <a:pt x="139303" y="55353"/>
                  <a:pt x="135720" y="58936"/>
                  <a:pt x="131266" y="58936"/>
                </a:cubicBezTo>
                <a:lnTo>
                  <a:pt x="112514" y="58936"/>
                </a:lnTo>
                <a:lnTo>
                  <a:pt x="112514" y="77688"/>
                </a:lnTo>
                <a:cubicBezTo>
                  <a:pt x="112514" y="82142"/>
                  <a:pt x="108931" y="85725"/>
                  <a:pt x="104477" y="85725"/>
                </a:cubicBezTo>
                <a:lnTo>
                  <a:pt x="88404" y="85725"/>
                </a:lnTo>
                <a:cubicBezTo>
                  <a:pt x="83950" y="85725"/>
                  <a:pt x="80367" y="82142"/>
                  <a:pt x="80367" y="77688"/>
                </a:cubicBezTo>
                <a:lnTo>
                  <a:pt x="80367" y="58936"/>
                </a:lnTo>
                <a:lnTo>
                  <a:pt x="61615" y="58936"/>
                </a:lnTo>
                <a:cubicBezTo>
                  <a:pt x="57161" y="58936"/>
                  <a:pt x="53578" y="55353"/>
                  <a:pt x="53578" y="50899"/>
                </a:cubicBezTo>
                <a:lnTo>
                  <a:pt x="53578" y="34826"/>
                </a:lnTo>
                <a:cubicBezTo>
                  <a:pt x="53578" y="30372"/>
                  <a:pt x="57161" y="26789"/>
                  <a:pt x="61615" y="26789"/>
                </a:cubicBezTo>
                <a:lnTo>
                  <a:pt x="80367" y="26789"/>
                </a:lnTo>
                <a:lnTo>
                  <a:pt x="80367" y="8037"/>
                </a:lnTo>
                <a:close/>
                <a:moveTo>
                  <a:pt x="22335" y="128588"/>
                </a:moveTo>
                <a:lnTo>
                  <a:pt x="36567" y="114356"/>
                </a:lnTo>
                <a:cubicBezTo>
                  <a:pt x="44604" y="106319"/>
                  <a:pt x="55520" y="101798"/>
                  <a:pt x="66872" y="101798"/>
                </a:cubicBezTo>
                <a:lnTo>
                  <a:pt x="117872" y="101798"/>
                </a:lnTo>
                <a:cubicBezTo>
                  <a:pt x="123799" y="101798"/>
                  <a:pt x="128588" y="106587"/>
                  <a:pt x="128588" y="112514"/>
                </a:cubicBezTo>
                <a:cubicBezTo>
                  <a:pt x="128588" y="118441"/>
                  <a:pt x="123799" y="123230"/>
                  <a:pt x="117872" y="123230"/>
                </a:cubicBezTo>
                <a:lnTo>
                  <a:pt x="93762" y="123230"/>
                </a:lnTo>
                <a:cubicBezTo>
                  <a:pt x="89308" y="123230"/>
                  <a:pt x="85725" y="126813"/>
                  <a:pt x="85725" y="131266"/>
                </a:cubicBezTo>
                <a:cubicBezTo>
                  <a:pt x="85725" y="135720"/>
                  <a:pt x="89308" y="139303"/>
                  <a:pt x="93762" y="139303"/>
                </a:cubicBezTo>
                <a:lnTo>
                  <a:pt x="131467" y="139303"/>
                </a:lnTo>
                <a:lnTo>
                  <a:pt x="171550" y="109768"/>
                </a:lnTo>
                <a:cubicBezTo>
                  <a:pt x="177511" y="105381"/>
                  <a:pt x="185883" y="106654"/>
                  <a:pt x="190269" y="112615"/>
                </a:cubicBezTo>
                <a:cubicBezTo>
                  <a:pt x="194656" y="118575"/>
                  <a:pt x="193384" y="126947"/>
                  <a:pt x="187423" y="131333"/>
                </a:cubicBezTo>
                <a:lnTo>
                  <a:pt x="145029" y="162576"/>
                </a:lnTo>
                <a:cubicBezTo>
                  <a:pt x="137193" y="168336"/>
                  <a:pt x="127750" y="171450"/>
                  <a:pt x="118006" y="171450"/>
                </a:cubicBezTo>
                <a:lnTo>
                  <a:pt x="10716" y="171450"/>
                </a:lnTo>
                <a:cubicBezTo>
                  <a:pt x="4789" y="171450"/>
                  <a:pt x="0" y="166661"/>
                  <a:pt x="0" y="160734"/>
                </a:cubicBezTo>
                <a:lnTo>
                  <a:pt x="0" y="139303"/>
                </a:lnTo>
                <a:cubicBezTo>
                  <a:pt x="0" y="133376"/>
                  <a:pt x="4789" y="128588"/>
                  <a:pt x="10716" y="128588"/>
                </a:cubicBezTo>
                <a:lnTo>
                  <a:pt x="22335" y="12858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226820" y="1703073"/>
            <a:ext cx="1504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Service Delivery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7220" y="2217423"/>
            <a:ext cx="3286125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การจัดบริการที่มีคุณภาพ ครอบคลุม ปลอดภัย และตอบสนองความต้องการของประชากร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7220" y="2994660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10" name="Text 8"/>
          <p:cNvSpPr/>
          <p:nvPr/>
        </p:nvSpPr>
        <p:spPr>
          <a:xfrm>
            <a:off x="617220" y="3150873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การให้บริการ ANC, การส่งต่อผู้ป่วย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58270" y="1375410"/>
            <a:ext cx="3674745" cy="2198370"/>
          </a:xfrm>
          <a:custGeom>
            <a:avLst/>
            <a:gdLst/>
            <a:ahLst/>
            <a:cxnLst/>
            <a:rect l="l" t="t" r="r" b="b"/>
            <a:pathLst>
              <a:path w="3674745" h="2198370">
                <a:moveTo>
                  <a:pt x="152391" y="0"/>
                </a:moveTo>
                <a:lnTo>
                  <a:pt x="3522354" y="0"/>
                </a:lnTo>
                <a:cubicBezTo>
                  <a:pt x="3606517" y="0"/>
                  <a:pt x="3674745" y="68228"/>
                  <a:pt x="3674745" y="152391"/>
                </a:cubicBezTo>
                <a:lnTo>
                  <a:pt x="3674745" y="2045979"/>
                </a:lnTo>
                <a:cubicBezTo>
                  <a:pt x="3674745" y="2130142"/>
                  <a:pt x="3606517" y="2198370"/>
                  <a:pt x="3522354" y="2198370"/>
                </a:cubicBezTo>
                <a:lnTo>
                  <a:pt x="152391" y="2198370"/>
                </a:lnTo>
                <a:cubicBezTo>
                  <a:pt x="68284" y="2198370"/>
                  <a:pt x="0" y="2130086"/>
                  <a:pt x="0" y="204597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4490680" y="160782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13" name="Shape 11"/>
          <p:cNvSpPr/>
          <p:nvPr/>
        </p:nvSpPr>
        <p:spPr>
          <a:xfrm>
            <a:off x="4646652" y="1750698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75009" y="2679"/>
                </a:moveTo>
                <a:cubicBezTo>
                  <a:pt x="52831" y="2679"/>
                  <a:pt x="34826" y="20685"/>
                  <a:pt x="34826" y="42863"/>
                </a:cubicBezTo>
                <a:cubicBezTo>
                  <a:pt x="34826" y="65040"/>
                  <a:pt x="52831" y="83046"/>
                  <a:pt x="75009" y="83046"/>
                </a:cubicBezTo>
                <a:cubicBezTo>
                  <a:pt x="97187" y="83046"/>
                  <a:pt x="115193" y="65040"/>
                  <a:pt x="115193" y="42863"/>
                </a:cubicBezTo>
                <a:cubicBezTo>
                  <a:pt x="115193" y="20685"/>
                  <a:pt x="97187" y="2679"/>
                  <a:pt x="75009" y="2679"/>
                </a:cubicBezTo>
                <a:close/>
                <a:moveTo>
                  <a:pt x="95101" y="107424"/>
                </a:moveTo>
                <a:cubicBezTo>
                  <a:pt x="93293" y="107257"/>
                  <a:pt x="91418" y="107156"/>
                  <a:pt x="89542" y="107156"/>
                </a:cubicBezTo>
                <a:lnTo>
                  <a:pt x="60443" y="107156"/>
                </a:lnTo>
                <a:cubicBezTo>
                  <a:pt x="58568" y="107156"/>
                  <a:pt x="56726" y="107257"/>
                  <a:pt x="54884" y="107424"/>
                </a:cubicBezTo>
                <a:lnTo>
                  <a:pt x="54884" y="130027"/>
                </a:lnTo>
                <a:cubicBezTo>
                  <a:pt x="60409" y="132572"/>
                  <a:pt x="64260" y="138165"/>
                  <a:pt x="64260" y="144627"/>
                </a:cubicBezTo>
                <a:cubicBezTo>
                  <a:pt x="64260" y="153501"/>
                  <a:pt x="57061" y="160701"/>
                  <a:pt x="48187" y="160701"/>
                </a:cubicBezTo>
                <a:cubicBezTo>
                  <a:pt x="39313" y="160701"/>
                  <a:pt x="32113" y="153501"/>
                  <a:pt x="32113" y="144627"/>
                </a:cubicBezTo>
                <a:cubicBezTo>
                  <a:pt x="32113" y="138131"/>
                  <a:pt x="35964" y="132539"/>
                  <a:pt x="41490" y="130027"/>
                </a:cubicBezTo>
                <a:lnTo>
                  <a:pt x="41490" y="110471"/>
                </a:lnTo>
                <a:cubicBezTo>
                  <a:pt x="20427" y="118207"/>
                  <a:pt x="5358" y="138499"/>
                  <a:pt x="5358" y="162275"/>
                </a:cubicBezTo>
                <a:cubicBezTo>
                  <a:pt x="5358" y="167331"/>
                  <a:pt x="9477" y="171450"/>
                  <a:pt x="14533" y="171450"/>
                </a:cubicBezTo>
                <a:lnTo>
                  <a:pt x="135452" y="171450"/>
                </a:lnTo>
                <a:cubicBezTo>
                  <a:pt x="140509" y="171450"/>
                  <a:pt x="144627" y="167331"/>
                  <a:pt x="144627" y="162275"/>
                </a:cubicBezTo>
                <a:cubicBezTo>
                  <a:pt x="144627" y="138499"/>
                  <a:pt x="129559" y="118240"/>
                  <a:pt x="108462" y="110505"/>
                </a:cubicBezTo>
                <a:lnTo>
                  <a:pt x="108462" y="123029"/>
                </a:lnTo>
                <a:cubicBezTo>
                  <a:pt x="116265" y="125775"/>
                  <a:pt x="121857" y="133242"/>
                  <a:pt x="121857" y="141982"/>
                </a:cubicBezTo>
                <a:lnTo>
                  <a:pt x="121857" y="152698"/>
                </a:lnTo>
                <a:cubicBezTo>
                  <a:pt x="121857" y="156381"/>
                  <a:pt x="118843" y="159395"/>
                  <a:pt x="115159" y="159395"/>
                </a:cubicBezTo>
                <a:cubicBezTo>
                  <a:pt x="111476" y="159395"/>
                  <a:pt x="108462" y="156381"/>
                  <a:pt x="108462" y="152698"/>
                </a:cubicBezTo>
                <a:lnTo>
                  <a:pt x="108462" y="141982"/>
                </a:lnTo>
                <a:cubicBezTo>
                  <a:pt x="108462" y="138299"/>
                  <a:pt x="105448" y="135285"/>
                  <a:pt x="101765" y="135285"/>
                </a:cubicBezTo>
                <a:cubicBezTo>
                  <a:pt x="98081" y="135285"/>
                  <a:pt x="95068" y="138299"/>
                  <a:pt x="95068" y="141982"/>
                </a:cubicBezTo>
                <a:lnTo>
                  <a:pt x="95068" y="152698"/>
                </a:lnTo>
                <a:cubicBezTo>
                  <a:pt x="95068" y="156381"/>
                  <a:pt x="92054" y="159395"/>
                  <a:pt x="88370" y="159395"/>
                </a:cubicBezTo>
                <a:cubicBezTo>
                  <a:pt x="84687" y="159395"/>
                  <a:pt x="81673" y="156381"/>
                  <a:pt x="81673" y="152698"/>
                </a:cubicBezTo>
                <a:lnTo>
                  <a:pt x="81673" y="141982"/>
                </a:lnTo>
                <a:cubicBezTo>
                  <a:pt x="81673" y="133242"/>
                  <a:pt x="87265" y="125808"/>
                  <a:pt x="95068" y="123029"/>
                </a:cubicBezTo>
                <a:lnTo>
                  <a:pt x="95068" y="10742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5100281" y="1703073"/>
            <a:ext cx="1628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 Workforce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490680" y="2217423"/>
            <a:ext cx="3286125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บุคลากรสาธารณสุขที่มีคุณภาพ เพียงพอ และกระจายอย่างเหมาะสม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490680" y="2994660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17" name="Text 15"/>
          <p:cNvSpPr/>
          <p:nvPr/>
        </p:nvSpPr>
        <p:spPr>
          <a:xfrm>
            <a:off x="4490680" y="3150873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จำนวนแพทย์/พยาบาลต่อประชากร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31731" y="1375410"/>
            <a:ext cx="3674745" cy="2198370"/>
          </a:xfrm>
          <a:custGeom>
            <a:avLst/>
            <a:gdLst/>
            <a:ahLst/>
            <a:cxnLst/>
            <a:rect l="l" t="t" r="r" b="b"/>
            <a:pathLst>
              <a:path w="3674745" h="2198370">
                <a:moveTo>
                  <a:pt x="152391" y="0"/>
                </a:moveTo>
                <a:lnTo>
                  <a:pt x="3522354" y="0"/>
                </a:lnTo>
                <a:cubicBezTo>
                  <a:pt x="3606517" y="0"/>
                  <a:pt x="3674745" y="68228"/>
                  <a:pt x="3674745" y="152391"/>
                </a:cubicBezTo>
                <a:lnTo>
                  <a:pt x="3674745" y="2045979"/>
                </a:lnTo>
                <a:cubicBezTo>
                  <a:pt x="3674745" y="2130142"/>
                  <a:pt x="3606517" y="2198370"/>
                  <a:pt x="3522354" y="2198370"/>
                </a:cubicBezTo>
                <a:lnTo>
                  <a:pt x="152391" y="2198370"/>
                </a:lnTo>
                <a:cubicBezTo>
                  <a:pt x="68284" y="2198370"/>
                  <a:pt x="0" y="2130086"/>
                  <a:pt x="0" y="204597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8364141" y="160782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0" name="Shape 18"/>
          <p:cNvSpPr/>
          <p:nvPr/>
        </p:nvSpPr>
        <p:spPr>
          <a:xfrm>
            <a:off x="8520113" y="1750698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50019" y="68915"/>
                </a:moveTo>
                <a:cubicBezTo>
                  <a:pt x="145063" y="72197"/>
                  <a:pt x="139370" y="74842"/>
                  <a:pt x="133443" y="76952"/>
                </a:cubicBezTo>
                <a:cubicBezTo>
                  <a:pt x="117704" y="82577"/>
                  <a:pt x="97043" y="85725"/>
                  <a:pt x="75009" y="85725"/>
                </a:cubicBezTo>
                <a:cubicBezTo>
                  <a:pt x="52975" y="85725"/>
                  <a:pt x="32281" y="82544"/>
                  <a:pt x="16576" y="76952"/>
                </a:cubicBezTo>
                <a:cubicBezTo>
                  <a:pt x="10682" y="74842"/>
                  <a:pt x="4956" y="72197"/>
                  <a:pt x="0" y="68915"/>
                </a:cubicBezTo>
                <a:lnTo>
                  <a:pt x="0" y="96441"/>
                </a:lnTo>
                <a:cubicBezTo>
                  <a:pt x="0" y="111242"/>
                  <a:pt x="33587" y="123230"/>
                  <a:pt x="75009" y="123230"/>
                </a:cubicBezTo>
                <a:cubicBezTo>
                  <a:pt x="116432" y="123230"/>
                  <a:pt x="150019" y="111242"/>
                  <a:pt x="150019" y="96441"/>
                </a:cubicBezTo>
                <a:lnTo>
                  <a:pt x="150019" y="68915"/>
                </a:lnTo>
                <a:close/>
                <a:moveTo>
                  <a:pt x="150019" y="42863"/>
                </a:moveTo>
                <a:lnTo>
                  <a:pt x="150019" y="26789"/>
                </a:lnTo>
                <a:cubicBezTo>
                  <a:pt x="150019" y="11988"/>
                  <a:pt x="116432" y="0"/>
                  <a:pt x="75009" y="0"/>
                </a:cubicBezTo>
                <a:cubicBezTo>
                  <a:pt x="33587" y="0"/>
                  <a:pt x="0" y="11988"/>
                  <a:pt x="0" y="26789"/>
                </a:cubicBezTo>
                <a:lnTo>
                  <a:pt x="0" y="42863"/>
                </a:lnTo>
                <a:cubicBezTo>
                  <a:pt x="0" y="57663"/>
                  <a:pt x="33587" y="69652"/>
                  <a:pt x="75009" y="69652"/>
                </a:cubicBezTo>
                <a:cubicBezTo>
                  <a:pt x="116432" y="69652"/>
                  <a:pt x="150019" y="57663"/>
                  <a:pt x="150019" y="42863"/>
                </a:cubicBezTo>
                <a:close/>
                <a:moveTo>
                  <a:pt x="133443" y="130530"/>
                </a:moveTo>
                <a:cubicBezTo>
                  <a:pt x="117738" y="136122"/>
                  <a:pt x="97077" y="139303"/>
                  <a:pt x="75009" y="139303"/>
                </a:cubicBezTo>
                <a:cubicBezTo>
                  <a:pt x="52942" y="139303"/>
                  <a:pt x="32281" y="136122"/>
                  <a:pt x="16576" y="130530"/>
                </a:cubicBezTo>
                <a:cubicBezTo>
                  <a:pt x="10682" y="128420"/>
                  <a:pt x="4956" y="125775"/>
                  <a:pt x="0" y="122493"/>
                </a:cubicBezTo>
                <a:lnTo>
                  <a:pt x="0" y="144661"/>
                </a:lnTo>
                <a:cubicBezTo>
                  <a:pt x="0" y="159462"/>
                  <a:pt x="33587" y="171450"/>
                  <a:pt x="75009" y="171450"/>
                </a:cubicBezTo>
                <a:cubicBezTo>
                  <a:pt x="116432" y="171450"/>
                  <a:pt x="150019" y="159462"/>
                  <a:pt x="150019" y="144661"/>
                </a:cubicBezTo>
                <a:lnTo>
                  <a:pt x="150019" y="122493"/>
                </a:lnTo>
                <a:cubicBezTo>
                  <a:pt x="145063" y="125775"/>
                  <a:pt x="139370" y="128420"/>
                  <a:pt x="133443" y="13053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8973741" y="1703073"/>
            <a:ext cx="1724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 Information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364141" y="2217423"/>
            <a:ext cx="3286125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ระบบข้อมูลสุขภาพที่เชื่อถือได้ ทันเวลา และใช้ในการตัดสินใจ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364141" y="2994660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24" name="Text 22"/>
          <p:cNvSpPr/>
          <p:nvPr/>
        </p:nvSpPr>
        <p:spPr>
          <a:xfrm>
            <a:off x="8364141" y="3150873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HIS, ระบบรายงานโรค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4810" y="3771901"/>
            <a:ext cx="3674745" cy="2198370"/>
          </a:xfrm>
          <a:custGeom>
            <a:avLst/>
            <a:gdLst/>
            <a:ahLst/>
            <a:cxnLst/>
            <a:rect l="l" t="t" r="r" b="b"/>
            <a:pathLst>
              <a:path w="3674745" h="2198370">
                <a:moveTo>
                  <a:pt x="152391" y="0"/>
                </a:moveTo>
                <a:lnTo>
                  <a:pt x="3522354" y="0"/>
                </a:lnTo>
                <a:cubicBezTo>
                  <a:pt x="3606517" y="0"/>
                  <a:pt x="3674745" y="68228"/>
                  <a:pt x="3674745" y="152391"/>
                </a:cubicBezTo>
                <a:lnTo>
                  <a:pt x="3674745" y="2045979"/>
                </a:lnTo>
                <a:cubicBezTo>
                  <a:pt x="3674745" y="2130142"/>
                  <a:pt x="3606517" y="2198370"/>
                  <a:pt x="3522354" y="2198370"/>
                </a:cubicBezTo>
                <a:lnTo>
                  <a:pt x="152391" y="2198370"/>
                </a:lnTo>
                <a:cubicBezTo>
                  <a:pt x="68284" y="2198370"/>
                  <a:pt x="0" y="2130086"/>
                  <a:pt x="0" y="204597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617220" y="4004309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27" name="Shape 25"/>
          <p:cNvSpPr/>
          <p:nvPr/>
        </p:nvSpPr>
        <p:spPr>
          <a:xfrm>
            <a:off x="762476" y="4147184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37505"/>
                </a:moveTo>
                <a:cubicBezTo>
                  <a:pt x="21431" y="28631"/>
                  <a:pt x="28631" y="21431"/>
                  <a:pt x="37505" y="21431"/>
                </a:cubicBezTo>
                <a:cubicBezTo>
                  <a:pt x="46379" y="21431"/>
                  <a:pt x="53578" y="28631"/>
                  <a:pt x="53578" y="37505"/>
                </a:cubicBezTo>
                <a:lnTo>
                  <a:pt x="53578" y="75009"/>
                </a:lnTo>
                <a:lnTo>
                  <a:pt x="21431" y="75009"/>
                </a:lnTo>
                <a:lnTo>
                  <a:pt x="21431" y="37505"/>
                </a:lnTo>
                <a:close/>
                <a:moveTo>
                  <a:pt x="58936" y="123230"/>
                </a:moveTo>
                <a:cubicBezTo>
                  <a:pt x="58936" y="106922"/>
                  <a:pt x="64997" y="92020"/>
                  <a:pt x="75009" y="80702"/>
                </a:cubicBezTo>
                <a:lnTo>
                  <a:pt x="75009" y="37505"/>
                </a:lnTo>
                <a:cubicBezTo>
                  <a:pt x="75009" y="16777"/>
                  <a:pt x="58233" y="0"/>
                  <a:pt x="37505" y="0"/>
                </a:cubicBezTo>
                <a:cubicBezTo>
                  <a:pt x="16777" y="0"/>
                  <a:pt x="0" y="16777"/>
                  <a:pt x="0" y="37505"/>
                </a:cubicBezTo>
                <a:lnTo>
                  <a:pt x="0" y="133945"/>
                </a:lnTo>
                <a:cubicBezTo>
                  <a:pt x="0" y="154673"/>
                  <a:pt x="16777" y="171450"/>
                  <a:pt x="37505" y="171450"/>
                </a:cubicBezTo>
                <a:cubicBezTo>
                  <a:pt x="49995" y="171450"/>
                  <a:pt x="61046" y="165355"/>
                  <a:pt x="67877" y="155946"/>
                </a:cubicBezTo>
                <a:cubicBezTo>
                  <a:pt x="62184" y="146369"/>
                  <a:pt x="58936" y="135184"/>
                  <a:pt x="58936" y="123230"/>
                </a:cubicBezTo>
                <a:close/>
                <a:moveTo>
                  <a:pt x="80602" y="145799"/>
                </a:moveTo>
                <a:cubicBezTo>
                  <a:pt x="82142" y="148713"/>
                  <a:pt x="86060" y="149048"/>
                  <a:pt x="88404" y="146704"/>
                </a:cubicBezTo>
                <a:lnTo>
                  <a:pt x="146704" y="88404"/>
                </a:lnTo>
                <a:cubicBezTo>
                  <a:pt x="149048" y="86060"/>
                  <a:pt x="148713" y="82142"/>
                  <a:pt x="145799" y="80602"/>
                </a:cubicBezTo>
                <a:cubicBezTo>
                  <a:pt x="139069" y="77019"/>
                  <a:pt x="131400" y="75009"/>
                  <a:pt x="123230" y="75009"/>
                </a:cubicBezTo>
                <a:cubicBezTo>
                  <a:pt x="96608" y="75009"/>
                  <a:pt x="75009" y="96608"/>
                  <a:pt x="75009" y="123230"/>
                </a:cubicBezTo>
                <a:cubicBezTo>
                  <a:pt x="75009" y="131367"/>
                  <a:pt x="77019" y="139069"/>
                  <a:pt x="80602" y="145799"/>
                </a:cubicBezTo>
                <a:close/>
                <a:moveTo>
                  <a:pt x="99756" y="158055"/>
                </a:moveTo>
                <a:cubicBezTo>
                  <a:pt x="97412" y="160400"/>
                  <a:pt x="97747" y="164317"/>
                  <a:pt x="100660" y="165858"/>
                </a:cubicBezTo>
                <a:cubicBezTo>
                  <a:pt x="107391" y="169441"/>
                  <a:pt x="115059" y="171450"/>
                  <a:pt x="123230" y="171450"/>
                </a:cubicBezTo>
                <a:cubicBezTo>
                  <a:pt x="149851" y="171450"/>
                  <a:pt x="171450" y="149851"/>
                  <a:pt x="171450" y="123230"/>
                </a:cubicBezTo>
                <a:cubicBezTo>
                  <a:pt x="171450" y="115093"/>
                  <a:pt x="169441" y="107391"/>
                  <a:pt x="165858" y="100660"/>
                </a:cubicBezTo>
                <a:cubicBezTo>
                  <a:pt x="164317" y="97747"/>
                  <a:pt x="160400" y="97412"/>
                  <a:pt x="158055" y="99756"/>
                </a:cubicBezTo>
                <a:lnTo>
                  <a:pt x="99756" y="15805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8" name="Text 26"/>
          <p:cNvSpPr/>
          <p:nvPr/>
        </p:nvSpPr>
        <p:spPr>
          <a:xfrm>
            <a:off x="1226820" y="4099559"/>
            <a:ext cx="1609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Medical Products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17220" y="4613909"/>
            <a:ext cx="3286125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การเข้าถึงยา เวชภัณฑ์ และเทคโนโลยีที่มีคุณภาพและปลอดภัย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7220" y="5391151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31" name="Text 29"/>
          <p:cNvSpPr/>
          <p:nvPr/>
        </p:nvSpPr>
        <p:spPr>
          <a:xfrm>
            <a:off x="617220" y="5547359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ระบบจัดซื้อจัดจ้าง คลังยา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258270" y="3771901"/>
            <a:ext cx="3674745" cy="2198370"/>
          </a:xfrm>
          <a:custGeom>
            <a:avLst/>
            <a:gdLst/>
            <a:ahLst/>
            <a:cxnLst/>
            <a:rect l="l" t="t" r="r" b="b"/>
            <a:pathLst>
              <a:path w="3674745" h="2198370">
                <a:moveTo>
                  <a:pt x="152391" y="0"/>
                </a:moveTo>
                <a:lnTo>
                  <a:pt x="3522354" y="0"/>
                </a:lnTo>
                <a:cubicBezTo>
                  <a:pt x="3606517" y="0"/>
                  <a:pt x="3674745" y="68228"/>
                  <a:pt x="3674745" y="152391"/>
                </a:cubicBezTo>
                <a:lnTo>
                  <a:pt x="3674745" y="2045979"/>
                </a:lnTo>
                <a:cubicBezTo>
                  <a:pt x="3674745" y="2130142"/>
                  <a:pt x="3606517" y="2198370"/>
                  <a:pt x="3522354" y="2198370"/>
                </a:cubicBezTo>
                <a:lnTo>
                  <a:pt x="152391" y="2198370"/>
                </a:lnTo>
                <a:cubicBezTo>
                  <a:pt x="68284" y="2198370"/>
                  <a:pt x="0" y="2130086"/>
                  <a:pt x="0" y="204597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4490680" y="4004309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34" name="Shape 32"/>
          <p:cNvSpPr/>
          <p:nvPr/>
        </p:nvSpPr>
        <p:spPr>
          <a:xfrm>
            <a:off x="4635937" y="4147184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140509"/>
                </a:moveTo>
                <a:lnTo>
                  <a:pt x="0" y="36668"/>
                </a:lnTo>
                <a:cubicBezTo>
                  <a:pt x="0" y="28899"/>
                  <a:pt x="8070" y="23742"/>
                  <a:pt x="15504" y="25952"/>
                </a:cubicBezTo>
                <a:cubicBezTo>
                  <a:pt x="44872" y="34725"/>
                  <a:pt x="65633" y="27794"/>
                  <a:pt x="86529" y="20828"/>
                </a:cubicBezTo>
                <a:cubicBezTo>
                  <a:pt x="108127" y="13629"/>
                  <a:pt x="129860" y="6396"/>
                  <a:pt x="161304" y="16442"/>
                </a:cubicBezTo>
                <a:cubicBezTo>
                  <a:pt x="167499" y="18417"/>
                  <a:pt x="171450" y="24412"/>
                  <a:pt x="171450" y="30941"/>
                </a:cubicBezTo>
                <a:lnTo>
                  <a:pt x="171450" y="134782"/>
                </a:lnTo>
                <a:cubicBezTo>
                  <a:pt x="171450" y="142551"/>
                  <a:pt x="163380" y="147708"/>
                  <a:pt x="155979" y="145498"/>
                </a:cubicBezTo>
                <a:cubicBezTo>
                  <a:pt x="126612" y="136725"/>
                  <a:pt x="105817" y="143656"/>
                  <a:pt x="84955" y="150622"/>
                </a:cubicBezTo>
                <a:cubicBezTo>
                  <a:pt x="63356" y="157821"/>
                  <a:pt x="41624" y="165054"/>
                  <a:pt x="10180" y="155008"/>
                </a:cubicBezTo>
                <a:cubicBezTo>
                  <a:pt x="3985" y="153033"/>
                  <a:pt x="33" y="147038"/>
                  <a:pt x="33" y="140509"/>
                </a:cubicBezTo>
                <a:close/>
                <a:moveTo>
                  <a:pt x="112514" y="85725"/>
                </a:moveTo>
                <a:cubicBezTo>
                  <a:pt x="112514" y="67977"/>
                  <a:pt x="100526" y="53578"/>
                  <a:pt x="85725" y="53578"/>
                </a:cubicBezTo>
                <a:cubicBezTo>
                  <a:pt x="70924" y="53578"/>
                  <a:pt x="58936" y="67977"/>
                  <a:pt x="58936" y="85725"/>
                </a:cubicBezTo>
                <a:cubicBezTo>
                  <a:pt x="58936" y="103473"/>
                  <a:pt x="70924" y="117872"/>
                  <a:pt x="85725" y="117872"/>
                </a:cubicBezTo>
                <a:cubicBezTo>
                  <a:pt x="100526" y="117872"/>
                  <a:pt x="112514" y="103473"/>
                  <a:pt x="112514" y="85725"/>
                </a:cubicBezTo>
                <a:close/>
                <a:moveTo>
                  <a:pt x="40184" y="138499"/>
                </a:moveTo>
                <a:cubicBezTo>
                  <a:pt x="41657" y="138499"/>
                  <a:pt x="42829" y="137227"/>
                  <a:pt x="42595" y="135787"/>
                </a:cubicBezTo>
                <a:cubicBezTo>
                  <a:pt x="41054" y="126478"/>
                  <a:pt x="33553" y="119211"/>
                  <a:pt x="24110" y="118039"/>
                </a:cubicBezTo>
                <a:cubicBezTo>
                  <a:pt x="22637" y="117872"/>
                  <a:pt x="21431" y="119077"/>
                  <a:pt x="21431" y="120551"/>
                </a:cubicBezTo>
                <a:lnTo>
                  <a:pt x="21431" y="133912"/>
                </a:lnTo>
                <a:cubicBezTo>
                  <a:pt x="21431" y="135117"/>
                  <a:pt x="22235" y="136189"/>
                  <a:pt x="23440" y="136490"/>
                </a:cubicBezTo>
                <a:cubicBezTo>
                  <a:pt x="29434" y="137897"/>
                  <a:pt x="34926" y="138533"/>
                  <a:pt x="40184" y="138533"/>
                </a:cubicBezTo>
                <a:close/>
                <a:moveTo>
                  <a:pt x="146838" y="121388"/>
                </a:moveTo>
                <a:cubicBezTo>
                  <a:pt x="148512" y="121656"/>
                  <a:pt x="150019" y="120383"/>
                  <a:pt x="150019" y="118709"/>
                </a:cubicBezTo>
                <a:lnTo>
                  <a:pt x="150019" y="104444"/>
                </a:lnTo>
                <a:cubicBezTo>
                  <a:pt x="150019" y="102970"/>
                  <a:pt x="148813" y="101731"/>
                  <a:pt x="147340" y="101932"/>
                </a:cubicBezTo>
                <a:cubicBezTo>
                  <a:pt x="138901" y="102970"/>
                  <a:pt x="131970" y="108931"/>
                  <a:pt x="129525" y="116867"/>
                </a:cubicBezTo>
                <a:cubicBezTo>
                  <a:pt x="129056" y="118441"/>
                  <a:pt x="130295" y="119915"/>
                  <a:pt x="131936" y="119948"/>
                </a:cubicBezTo>
                <a:cubicBezTo>
                  <a:pt x="136691" y="120082"/>
                  <a:pt x="141647" y="120517"/>
                  <a:pt x="146804" y="121388"/>
                </a:cubicBezTo>
                <a:close/>
                <a:moveTo>
                  <a:pt x="150019" y="50899"/>
                </a:moveTo>
                <a:lnTo>
                  <a:pt x="150019" y="37538"/>
                </a:lnTo>
                <a:cubicBezTo>
                  <a:pt x="150019" y="36333"/>
                  <a:pt x="149182" y="35261"/>
                  <a:pt x="148010" y="34960"/>
                </a:cubicBezTo>
                <a:cubicBezTo>
                  <a:pt x="142016" y="33553"/>
                  <a:pt x="136524" y="32917"/>
                  <a:pt x="131266" y="32917"/>
                </a:cubicBezTo>
                <a:cubicBezTo>
                  <a:pt x="129793" y="32917"/>
                  <a:pt x="128621" y="34190"/>
                  <a:pt x="128855" y="35629"/>
                </a:cubicBezTo>
                <a:cubicBezTo>
                  <a:pt x="130396" y="44939"/>
                  <a:pt x="137897" y="52205"/>
                  <a:pt x="147340" y="53377"/>
                </a:cubicBezTo>
                <a:cubicBezTo>
                  <a:pt x="148813" y="53545"/>
                  <a:pt x="150019" y="52339"/>
                  <a:pt x="150019" y="50866"/>
                </a:cubicBezTo>
                <a:close/>
                <a:moveTo>
                  <a:pt x="41925" y="54549"/>
                </a:moveTo>
                <a:cubicBezTo>
                  <a:pt x="42394" y="52975"/>
                  <a:pt x="41155" y="51502"/>
                  <a:pt x="39514" y="51468"/>
                </a:cubicBezTo>
                <a:cubicBezTo>
                  <a:pt x="34759" y="51335"/>
                  <a:pt x="29803" y="50899"/>
                  <a:pt x="24646" y="50029"/>
                </a:cubicBezTo>
                <a:cubicBezTo>
                  <a:pt x="22972" y="49761"/>
                  <a:pt x="21465" y="51033"/>
                  <a:pt x="21465" y="52707"/>
                </a:cubicBezTo>
                <a:lnTo>
                  <a:pt x="21431" y="66973"/>
                </a:lnTo>
                <a:cubicBezTo>
                  <a:pt x="21431" y="68446"/>
                  <a:pt x="22637" y="69685"/>
                  <a:pt x="24110" y="69484"/>
                </a:cubicBezTo>
                <a:cubicBezTo>
                  <a:pt x="32549" y="68446"/>
                  <a:pt x="39480" y="62485"/>
                  <a:pt x="41925" y="5454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5" name="Text 33"/>
          <p:cNvSpPr/>
          <p:nvPr/>
        </p:nvSpPr>
        <p:spPr>
          <a:xfrm>
            <a:off x="5100281" y="4099559"/>
            <a:ext cx="1562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 Financing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490680" y="4613909"/>
            <a:ext cx="3286125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การจัดสรรทรัพยากรด้านสุขภาพอย่างมีประสิทธิภาพและเป็นธรรม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490680" y="5391151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38" name="Text 36"/>
          <p:cNvSpPr/>
          <p:nvPr/>
        </p:nvSpPr>
        <p:spPr>
          <a:xfrm>
            <a:off x="4490680" y="5547359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งบประมาณสาธารณสุข หลักประกันสุขภาพ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131731" y="3771901"/>
            <a:ext cx="3674745" cy="2198370"/>
          </a:xfrm>
          <a:custGeom>
            <a:avLst/>
            <a:gdLst/>
            <a:ahLst/>
            <a:cxnLst/>
            <a:rect l="l" t="t" r="r" b="b"/>
            <a:pathLst>
              <a:path w="3674745" h="2198370">
                <a:moveTo>
                  <a:pt x="152391" y="0"/>
                </a:moveTo>
                <a:lnTo>
                  <a:pt x="3522354" y="0"/>
                </a:lnTo>
                <a:cubicBezTo>
                  <a:pt x="3606517" y="0"/>
                  <a:pt x="3674745" y="68228"/>
                  <a:pt x="3674745" y="152391"/>
                </a:cubicBezTo>
                <a:lnTo>
                  <a:pt x="3674745" y="2045979"/>
                </a:lnTo>
                <a:cubicBezTo>
                  <a:pt x="3674745" y="2130142"/>
                  <a:pt x="3606517" y="2198370"/>
                  <a:pt x="3522354" y="2198370"/>
                </a:cubicBezTo>
                <a:lnTo>
                  <a:pt x="152391" y="2198370"/>
                </a:lnTo>
                <a:cubicBezTo>
                  <a:pt x="68284" y="2198370"/>
                  <a:pt x="0" y="2130086"/>
                  <a:pt x="0" y="2045979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0160">
            <a:solidFill>
              <a:srgbClr val="E5E5E5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8364141" y="4004309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</p:sp>
      <p:sp>
        <p:nvSpPr>
          <p:cNvPr id="41" name="Shape 39"/>
          <p:cNvSpPr/>
          <p:nvPr/>
        </p:nvSpPr>
        <p:spPr>
          <a:xfrm>
            <a:off x="8509397" y="4147184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64294" y="21431"/>
                </a:moveTo>
                <a:cubicBezTo>
                  <a:pt x="64294" y="15504"/>
                  <a:pt x="69082" y="10716"/>
                  <a:pt x="75009" y="10716"/>
                </a:cubicBezTo>
                <a:lnTo>
                  <a:pt x="96441" y="10716"/>
                </a:lnTo>
                <a:cubicBezTo>
                  <a:pt x="102368" y="10716"/>
                  <a:pt x="107156" y="15504"/>
                  <a:pt x="107156" y="21431"/>
                </a:cubicBezTo>
                <a:lnTo>
                  <a:pt x="107156" y="42863"/>
                </a:lnTo>
                <a:cubicBezTo>
                  <a:pt x="107156" y="48790"/>
                  <a:pt x="102368" y="53578"/>
                  <a:pt x="96441" y="53578"/>
                </a:cubicBezTo>
                <a:lnTo>
                  <a:pt x="93762" y="53578"/>
                </a:lnTo>
                <a:lnTo>
                  <a:pt x="93762" y="75009"/>
                </a:lnTo>
                <a:lnTo>
                  <a:pt x="133945" y="75009"/>
                </a:lnTo>
                <a:cubicBezTo>
                  <a:pt x="147273" y="75009"/>
                  <a:pt x="158055" y="85792"/>
                  <a:pt x="158055" y="99120"/>
                </a:cubicBezTo>
                <a:lnTo>
                  <a:pt x="158055" y="117872"/>
                </a:lnTo>
                <a:lnTo>
                  <a:pt x="160734" y="117872"/>
                </a:lnTo>
                <a:cubicBezTo>
                  <a:pt x="166661" y="117872"/>
                  <a:pt x="171450" y="122660"/>
                  <a:pt x="171450" y="128588"/>
                </a:cubicBezTo>
                <a:lnTo>
                  <a:pt x="171450" y="150019"/>
                </a:lnTo>
                <a:cubicBezTo>
                  <a:pt x="171450" y="155946"/>
                  <a:pt x="166661" y="160734"/>
                  <a:pt x="160734" y="160734"/>
                </a:cubicBezTo>
                <a:lnTo>
                  <a:pt x="139303" y="160734"/>
                </a:lnTo>
                <a:cubicBezTo>
                  <a:pt x="133376" y="160734"/>
                  <a:pt x="128588" y="155946"/>
                  <a:pt x="128588" y="150019"/>
                </a:cubicBezTo>
                <a:lnTo>
                  <a:pt x="128588" y="128588"/>
                </a:lnTo>
                <a:cubicBezTo>
                  <a:pt x="128588" y="122660"/>
                  <a:pt x="133376" y="117872"/>
                  <a:pt x="139303" y="117872"/>
                </a:cubicBezTo>
                <a:lnTo>
                  <a:pt x="141982" y="117872"/>
                </a:lnTo>
                <a:lnTo>
                  <a:pt x="141982" y="99120"/>
                </a:lnTo>
                <a:cubicBezTo>
                  <a:pt x="141982" y="94666"/>
                  <a:pt x="138399" y="91083"/>
                  <a:pt x="133945" y="91083"/>
                </a:cubicBezTo>
                <a:lnTo>
                  <a:pt x="93762" y="91083"/>
                </a:lnTo>
                <a:lnTo>
                  <a:pt x="93762" y="117872"/>
                </a:lnTo>
                <a:lnTo>
                  <a:pt x="96441" y="117872"/>
                </a:lnTo>
                <a:cubicBezTo>
                  <a:pt x="102368" y="117872"/>
                  <a:pt x="107156" y="122660"/>
                  <a:pt x="107156" y="128588"/>
                </a:cubicBezTo>
                <a:lnTo>
                  <a:pt x="107156" y="150019"/>
                </a:lnTo>
                <a:cubicBezTo>
                  <a:pt x="107156" y="155946"/>
                  <a:pt x="102368" y="160734"/>
                  <a:pt x="96441" y="160734"/>
                </a:cubicBezTo>
                <a:lnTo>
                  <a:pt x="75009" y="160734"/>
                </a:lnTo>
                <a:cubicBezTo>
                  <a:pt x="69082" y="160734"/>
                  <a:pt x="64294" y="155946"/>
                  <a:pt x="64294" y="150019"/>
                </a:cubicBezTo>
                <a:lnTo>
                  <a:pt x="64294" y="128588"/>
                </a:lnTo>
                <a:cubicBezTo>
                  <a:pt x="64294" y="122660"/>
                  <a:pt x="69082" y="117872"/>
                  <a:pt x="75009" y="117872"/>
                </a:cubicBezTo>
                <a:lnTo>
                  <a:pt x="77688" y="117872"/>
                </a:lnTo>
                <a:lnTo>
                  <a:pt x="77688" y="91083"/>
                </a:lnTo>
                <a:lnTo>
                  <a:pt x="37505" y="91083"/>
                </a:lnTo>
                <a:cubicBezTo>
                  <a:pt x="33051" y="91083"/>
                  <a:pt x="29468" y="94666"/>
                  <a:pt x="29468" y="99120"/>
                </a:cubicBezTo>
                <a:lnTo>
                  <a:pt x="29468" y="117872"/>
                </a:lnTo>
                <a:lnTo>
                  <a:pt x="32147" y="117872"/>
                </a:lnTo>
                <a:cubicBezTo>
                  <a:pt x="38074" y="117872"/>
                  <a:pt x="42863" y="122660"/>
                  <a:pt x="42863" y="128588"/>
                </a:cubicBezTo>
                <a:lnTo>
                  <a:pt x="42863" y="150019"/>
                </a:lnTo>
                <a:cubicBezTo>
                  <a:pt x="42863" y="155946"/>
                  <a:pt x="38074" y="160734"/>
                  <a:pt x="32147" y="160734"/>
                </a:cubicBezTo>
                <a:lnTo>
                  <a:pt x="10716" y="160734"/>
                </a:lnTo>
                <a:cubicBezTo>
                  <a:pt x="4789" y="160734"/>
                  <a:pt x="0" y="155946"/>
                  <a:pt x="0" y="150019"/>
                </a:cubicBezTo>
                <a:lnTo>
                  <a:pt x="0" y="128588"/>
                </a:lnTo>
                <a:cubicBezTo>
                  <a:pt x="0" y="122660"/>
                  <a:pt x="4789" y="117872"/>
                  <a:pt x="10716" y="117872"/>
                </a:cubicBezTo>
                <a:lnTo>
                  <a:pt x="13395" y="117872"/>
                </a:lnTo>
                <a:lnTo>
                  <a:pt x="13395" y="99120"/>
                </a:lnTo>
                <a:cubicBezTo>
                  <a:pt x="13395" y="85792"/>
                  <a:pt x="24177" y="75009"/>
                  <a:pt x="37505" y="75009"/>
                </a:cubicBezTo>
                <a:lnTo>
                  <a:pt x="77688" y="75009"/>
                </a:lnTo>
                <a:lnTo>
                  <a:pt x="77688" y="53578"/>
                </a:lnTo>
                <a:lnTo>
                  <a:pt x="75009" y="53578"/>
                </a:lnTo>
                <a:cubicBezTo>
                  <a:pt x="69082" y="53578"/>
                  <a:pt x="64294" y="48790"/>
                  <a:pt x="64294" y="42863"/>
                </a:cubicBezTo>
                <a:lnTo>
                  <a:pt x="64294" y="2143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2" name="Text 40"/>
          <p:cNvSpPr/>
          <p:nvPr/>
        </p:nvSpPr>
        <p:spPr>
          <a:xfrm>
            <a:off x="8973741" y="4099559"/>
            <a:ext cx="2190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Leadership/Governance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364141" y="4613909"/>
            <a:ext cx="3286125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ภาวะผู้นำและกลไกการกำกับดูแลที่มีประสิทธิภาพและโปร่งใส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364141" y="5391151"/>
            <a:ext cx="3209925" cy="7620"/>
          </a:xfrm>
          <a:custGeom>
            <a:avLst/>
            <a:gdLst/>
            <a:ahLst/>
            <a:cxnLst/>
            <a:rect l="l" t="t" r="r" b="b"/>
            <a:pathLst>
              <a:path w="3209925" h="7620">
                <a:moveTo>
                  <a:pt x="0" y="0"/>
                </a:moveTo>
                <a:lnTo>
                  <a:pt x="3209925" y="0"/>
                </a:lnTo>
                <a:lnTo>
                  <a:pt x="32099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45" name="Text 43"/>
          <p:cNvSpPr/>
          <p:nvPr/>
        </p:nvSpPr>
        <p:spPr>
          <a:xfrm>
            <a:off x="8364141" y="5547359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นโยบายสาธารณสุข กฎระเบียบ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81000" y="6130292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47" name="Text 45"/>
          <p:cNvSpPr/>
          <p:nvPr/>
        </p:nvSpPr>
        <p:spPr>
          <a:xfrm>
            <a:off x="381000" y="62865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Source: 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https://extranet.who.int/nhptool/BuildingBlock.aspx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การระบุปัจจัยเสี่ยงเชิงระบบ</dc:title>
  <dc:subject>การระบุปัจจัยเสี่ยงเชิงระบบ</dc:subject>
  <dc:creator>Kimi</dc:creator>
  <cp:lastModifiedBy>Kimi</cp:lastModifiedBy>
  <cp:revision>1</cp:revision>
  <dcterms:created xsi:type="dcterms:W3CDTF">2026-02-19T01:13:53Z</dcterms:created>
  <dcterms:modified xsi:type="dcterms:W3CDTF">2026-02-19T01:13:53Z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การระบุปัจจัยเสี่ยงเชิงระบบ","ContentProducer":"001191110108MACG2KBH8F10000","ProduceID":"19c72310-b532-8816-8000-0000995ab81d","ReservedCode1":"","ContentPropagator":"001191110108MACG2KBH8F20000","PropagateID":"19c72310-b532-8816-8000-0000995ab81d","ReservedCode2":""}</vt:lpwstr>
  </property>
</Properties>
</file>